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comments+xml" PartName="/ppt/comments/comment2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1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</p:sldIdLst>
  <p:sldSz cy="5143500" cx="9144000"/>
  <p:notesSz cx="6858000" cy="9144000"/>
  <p:embeddedFontLst>
    <p:embeddedFont>
      <p:font typeface="Inter SemiBold"/>
      <p:regular r:id="rId60"/>
      <p:bold r:id="rId61"/>
    </p:embeddedFont>
    <p:embeddedFont>
      <p:font typeface="Inter Light"/>
      <p:regular r:id="rId62"/>
      <p:bold r:id="rId63"/>
    </p:embeddedFont>
    <p:embeddedFont>
      <p:font typeface="Amatic SC"/>
      <p:regular r:id="rId64"/>
      <p:bold r:id="rId65"/>
    </p:embeddedFont>
    <p:embeddedFont>
      <p:font typeface="Inter"/>
      <p:regular r:id="rId66"/>
      <p:bold r:id="rId67"/>
    </p:embeddedFont>
    <p:embeddedFont>
      <p:font typeface="Hind"/>
      <p:regular r:id="rId68"/>
      <p:bold r:id="rId69"/>
    </p:embeddedFont>
    <p:embeddedFont>
      <p:font typeface="Hind Medium"/>
      <p:regular r:id="rId70"/>
      <p:bold r:id="rId71"/>
    </p:embeddedFont>
    <p:embeddedFont>
      <p:font typeface="Inter Medium"/>
      <p:regular r:id="rId72"/>
      <p:bold r:id="rId73"/>
    </p:embeddedFont>
    <p:embeddedFont>
      <p:font typeface="DM Sans"/>
      <p:regular r:id="rId74"/>
      <p:bold r:id="rId75"/>
      <p:italic r:id="rId76"/>
      <p:boldItalic r:id="rId77"/>
    </p:embeddedFont>
    <p:embeddedFont>
      <p:font typeface="Wix Madefor Display Medium"/>
      <p:regular r:id="rId78"/>
      <p:bold r:id="rId7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2" name="tanja derin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83D7C836-13F9-4BED-A2B9-02E3FA490E96}">
  <a:tblStyle styleId="{83D7C836-13F9-4BED-A2B9-02E3FA490E9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9" Type="http://schemas.openxmlformats.org/officeDocument/2006/relationships/slide" Target="slides/slide42.xml"/><Relationship Id="rId5" Type="http://schemas.openxmlformats.org/officeDocument/2006/relationships/commentAuthors" Target="commentAuthors.xml"/><Relationship Id="rId6" Type="http://schemas.openxmlformats.org/officeDocument/2006/relationships/slideMaster" Target="slideMasters/slideMaster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73" Type="http://schemas.openxmlformats.org/officeDocument/2006/relationships/font" Target="fonts/InterMedium-bold.fntdata"/><Relationship Id="rId72" Type="http://schemas.openxmlformats.org/officeDocument/2006/relationships/font" Target="fonts/InterMedium-regular.fntdata"/><Relationship Id="rId31" Type="http://schemas.openxmlformats.org/officeDocument/2006/relationships/slide" Target="slides/slide24.xml"/><Relationship Id="rId75" Type="http://schemas.openxmlformats.org/officeDocument/2006/relationships/font" Target="fonts/DMSans-bold.fntdata"/><Relationship Id="rId30" Type="http://schemas.openxmlformats.org/officeDocument/2006/relationships/slide" Target="slides/slide23.xml"/><Relationship Id="rId74" Type="http://schemas.openxmlformats.org/officeDocument/2006/relationships/font" Target="fonts/DMSans-regular.fntdata"/><Relationship Id="rId33" Type="http://schemas.openxmlformats.org/officeDocument/2006/relationships/slide" Target="slides/slide26.xml"/><Relationship Id="rId77" Type="http://schemas.openxmlformats.org/officeDocument/2006/relationships/font" Target="fonts/DMSans-boldItalic.fntdata"/><Relationship Id="rId32" Type="http://schemas.openxmlformats.org/officeDocument/2006/relationships/slide" Target="slides/slide25.xml"/><Relationship Id="rId76" Type="http://schemas.openxmlformats.org/officeDocument/2006/relationships/font" Target="fonts/DMSans-italic.fntdata"/><Relationship Id="rId35" Type="http://schemas.openxmlformats.org/officeDocument/2006/relationships/slide" Target="slides/slide28.xml"/><Relationship Id="rId79" Type="http://schemas.openxmlformats.org/officeDocument/2006/relationships/font" Target="fonts/WixMadeforDisplayMedium-bold.fntdata"/><Relationship Id="rId34" Type="http://schemas.openxmlformats.org/officeDocument/2006/relationships/slide" Target="slides/slide27.xml"/><Relationship Id="rId78" Type="http://schemas.openxmlformats.org/officeDocument/2006/relationships/font" Target="fonts/WixMadeforDisplayMedium-regular.fntdata"/><Relationship Id="rId71" Type="http://schemas.openxmlformats.org/officeDocument/2006/relationships/font" Target="fonts/HindMedium-bold.fntdata"/><Relationship Id="rId70" Type="http://schemas.openxmlformats.org/officeDocument/2006/relationships/font" Target="fonts/HindMedium-regular.fntdata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62" Type="http://schemas.openxmlformats.org/officeDocument/2006/relationships/font" Target="fonts/InterLight-regular.fntdata"/><Relationship Id="rId61" Type="http://schemas.openxmlformats.org/officeDocument/2006/relationships/font" Target="fonts/InterSemiBold-bold.fntdata"/><Relationship Id="rId20" Type="http://schemas.openxmlformats.org/officeDocument/2006/relationships/slide" Target="slides/slide13.xml"/><Relationship Id="rId64" Type="http://schemas.openxmlformats.org/officeDocument/2006/relationships/font" Target="fonts/AmaticSC-regular.fntdata"/><Relationship Id="rId63" Type="http://schemas.openxmlformats.org/officeDocument/2006/relationships/font" Target="fonts/InterLight-bold.fntdata"/><Relationship Id="rId22" Type="http://schemas.openxmlformats.org/officeDocument/2006/relationships/slide" Target="slides/slide15.xml"/><Relationship Id="rId66" Type="http://schemas.openxmlformats.org/officeDocument/2006/relationships/font" Target="fonts/Inter-regular.fntdata"/><Relationship Id="rId21" Type="http://schemas.openxmlformats.org/officeDocument/2006/relationships/slide" Target="slides/slide14.xml"/><Relationship Id="rId65" Type="http://schemas.openxmlformats.org/officeDocument/2006/relationships/font" Target="fonts/AmaticSC-bold.fntdata"/><Relationship Id="rId24" Type="http://schemas.openxmlformats.org/officeDocument/2006/relationships/slide" Target="slides/slide17.xml"/><Relationship Id="rId68" Type="http://schemas.openxmlformats.org/officeDocument/2006/relationships/font" Target="fonts/Hind-regular.fntdata"/><Relationship Id="rId23" Type="http://schemas.openxmlformats.org/officeDocument/2006/relationships/slide" Target="slides/slide16.xml"/><Relationship Id="rId67" Type="http://schemas.openxmlformats.org/officeDocument/2006/relationships/font" Target="fonts/Inter-bold.fntdata"/><Relationship Id="rId60" Type="http://schemas.openxmlformats.org/officeDocument/2006/relationships/font" Target="fonts/InterSemiBold-regular.fntdata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69" Type="http://schemas.openxmlformats.org/officeDocument/2006/relationships/font" Target="fonts/Hind-bold.fntdata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slide" Target="slides/slide44.xml"/><Relationship Id="rId50" Type="http://schemas.openxmlformats.org/officeDocument/2006/relationships/slide" Target="slides/slide43.xml"/><Relationship Id="rId53" Type="http://schemas.openxmlformats.org/officeDocument/2006/relationships/slide" Target="slides/slide46.xml"/><Relationship Id="rId52" Type="http://schemas.openxmlformats.org/officeDocument/2006/relationships/slide" Target="slides/slide45.xml"/><Relationship Id="rId11" Type="http://schemas.openxmlformats.org/officeDocument/2006/relationships/slide" Target="slides/slide4.xml"/><Relationship Id="rId55" Type="http://schemas.openxmlformats.org/officeDocument/2006/relationships/slide" Target="slides/slide48.xml"/><Relationship Id="rId10" Type="http://schemas.openxmlformats.org/officeDocument/2006/relationships/slide" Target="slides/slide3.xml"/><Relationship Id="rId54" Type="http://schemas.openxmlformats.org/officeDocument/2006/relationships/slide" Target="slides/slide47.xml"/><Relationship Id="rId13" Type="http://schemas.openxmlformats.org/officeDocument/2006/relationships/slide" Target="slides/slide6.xml"/><Relationship Id="rId57" Type="http://schemas.openxmlformats.org/officeDocument/2006/relationships/slide" Target="slides/slide50.xml"/><Relationship Id="rId12" Type="http://schemas.openxmlformats.org/officeDocument/2006/relationships/slide" Target="slides/slide5.xml"/><Relationship Id="rId56" Type="http://schemas.openxmlformats.org/officeDocument/2006/relationships/slide" Target="slides/slide49.xml"/><Relationship Id="rId15" Type="http://schemas.openxmlformats.org/officeDocument/2006/relationships/slide" Target="slides/slide8.xml"/><Relationship Id="rId59" Type="http://schemas.openxmlformats.org/officeDocument/2006/relationships/slide" Target="slides/slide52.xml"/><Relationship Id="rId14" Type="http://schemas.openxmlformats.org/officeDocument/2006/relationships/slide" Target="slides/slide7.xml"/><Relationship Id="rId58" Type="http://schemas.openxmlformats.org/officeDocument/2006/relationships/slide" Target="slides/slide51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4-02-29T21:05:15.551">
    <p:pos x="6000" y="0"/>
    <p:text>we canask them how many kangorooos were in the presentation</p:text>
  </p:cm>
</p:cmLst>
</file>

<file path=ppt/comments/comment2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2" dt="2024-03-01T00:08:08.107">
    <p:pos x="6000" y="0"/>
    <p:text>love it!
1 total reaction
Andrea Buscema reacted with 🤣 at 2024-02-29 16:08 PM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4dfce81f19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4dfce81f19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2be501871c7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2be501871c7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2bdcce89d51_3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2bdcce89d51_3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2be501871c7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" name="Google Shape;543;g2be501871c7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2bdcce89d51_3_2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2bdcce89d51_3_2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2be1a9de474_76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" name="Google Shape;572;g2be1a9de474_76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2be16fa04a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Google Shape;577;g2be16fa04a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2be16fa04a7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4" name="Google Shape;584;g2be16fa04a7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2be16fa04a7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2be16fa04a7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g2be16fa04a7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9" name="Google Shape;599;g2be16fa04a7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2be16fa04a7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0" name="Google Shape;610;g2be16fa04a7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2be501871c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2be501871c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</a:rPr>
              <a:t> Dataset comprises 5190 individuals and 19 variables, focusing on 'doctorco' (number of consultations with a doctor or specialist in the past 2 weeks).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2be16fa04a7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" name="Google Shape;619;g2be16fa04a7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2be16fa04a7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7" name="Google Shape;627;g2be16fa04a7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g2be16fa04a7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3" name="Google Shape;633;g2be16fa04a7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g2be16fa04a7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0" name="Google Shape;640;g2be16fa04a7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g2be1a9de474_76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8" name="Google Shape;648;g2be1a9de474_76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2be1a9de474_76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3" name="Google Shape;653;g2be1a9de474_76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2be1a9de474_76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0" name="Google Shape;660;g2be1a9de474_76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g2be1a9de474_76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7" name="Google Shape;667;g2be1a9de474_76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g2be1a9de474_76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4" name="Google Shape;674;g2be1a9de474_76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g2bdffe9ea56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1" name="Google Shape;681;g2bdffe9ea56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d431007ba2_0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d431007ba2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g2bdffe9ea56_6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8" name="Google Shape;688;g2bdffe9ea56_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2bdffe9ea56_6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" name="Google Shape;700;g2bdffe9ea56_6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2bdffe9ea56_6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Google Shape;710;g2bdffe9ea56_6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g2bdffe9ea56_72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2" name="Google Shape;722;g2bdffe9ea56_72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g2bdffe9ea56_72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2" name="Google Shape;732;g2bdffe9ea56_72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g2bdffe9ea56_72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0" name="Google Shape;740;g2bdffe9ea56_72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g1e71a4a866a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0" name="Google Shape;750;g1e71a4a866a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g2bdcce89d51_3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7" name="Google Shape;757;g2bdcce89d51_3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g2bdcce89d51_3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4" name="Google Shape;764;g2bdcce89d51_3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g2bdcce89d51_3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0" name="Google Shape;780;g2bdcce89d51_3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2bdcce89d51_3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2bdcce89d51_3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g2bdcce89d51_3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7" name="Google Shape;787;g2bdcce89d51_3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g2bdcce89d51_3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4" name="Google Shape;794;g2bdcce89d51_3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g2bdcce89d51_3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1" name="Google Shape;811;g2bdcce89d51_3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7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g2be1a9de474_10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9" name="Google Shape;819;g2be1a9de474_10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4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g2be1a9de474_167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6" name="Google Shape;826;g2be1a9de474_167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g2be1a9de474_167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3" name="Google Shape;833;g2be1a9de474_167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8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g2be1a9de474_167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0" name="Google Shape;840;g2be1a9de474_167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5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g2be1a9de474_167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7" name="Google Shape;847;g2be1a9de474_167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2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g2be1a9de474_167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4" name="Google Shape;854;g2be1a9de474_167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9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g2be1a9de474_167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1" name="Google Shape;861;g2be1a9de474_167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14072739ea5_1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14072739ea5_1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6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g2be1a9de474_167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8" name="Google Shape;868;g2be1a9de474_167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3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g2bdcce89d51_3_1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5" name="Google Shape;875;g2bdcce89d51_3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4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g1e71a4a866a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6" name="Google Shape;886;g1e71a4a866a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2be501871c7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2be501871c7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2be501871c7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2be501871c7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2bdcce89d51_3_2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2bdcce89d51_3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2bdcce89d51_3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2bdcce89d51_3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3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5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5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3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5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3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.png"/><Relationship Id="rId4" Type="http://schemas.openxmlformats.org/officeDocument/2006/relationships/hyperlink" Target="https://bit.ly/3A1uf1Q" TargetMode="External"/><Relationship Id="rId5" Type="http://schemas.openxmlformats.org/officeDocument/2006/relationships/hyperlink" Target="http://bit.ly/2TyoMsr" TargetMode="External"/><Relationship Id="rId6" Type="http://schemas.openxmlformats.org/officeDocument/2006/relationships/hyperlink" Target="http://bit.ly/2TtBDfr" TargetMode="External"/><Relationship Id="rId7" Type="http://schemas.openxmlformats.org/officeDocument/2006/relationships/image" Target="../media/image3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3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4098803"/>
            <a:ext cx="9143998" cy="2020744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/>
          <p:nvPr>
            <p:ph type="ctrTitle"/>
          </p:nvPr>
        </p:nvSpPr>
        <p:spPr>
          <a:xfrm>
            <a:off x="1390500" y="1017750"/>
            <a:ext cx="6363000" cy="228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Char char="-"/>
              <a:defRPr sz="7000">
                <a:latin typeface="Wix Madefor Display Medium"/>
                <a:ea typeface="Wix Madefor Display Medium"/>
                <a:cs typeface="Wix Madefor Display Medium"/>
                <a:sym typeface="Wix Madefor Display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Char char="-"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Char char="-"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Char char="-"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Char char="-"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Char char="-"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Char char="-"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Char char="-"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Char char="-"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54950" y="3622950"/>
            <a:ext cx="2834100" cy="77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grpSp>
        <p:nvGrpSpPr>
          <p:cNvPr id="12" name="Google Shape;12;p2"/>
          <p:cNvGrpSpPr/>
          <p:nvPr/>
        </p:nvGrpSpPr>
        <p:grpSpPr>
          <a:xfrm>
            <a:off x="-1202725" y="-745600"/>
            <a:ext cx="11290099" cy="6595150"/>
            <a:chOff x="-1202725" y="-745600"/>
            <a:chExt cx="11290099" cy="6595150"/>
          </a:xfrm>
        </p:grpSpPr>
        <p:grpSp>
          <p:nvGrpSpPr>
            <p:cNvPr id="13" name="Google Shape;13;p2"/>
            <p:cNvGrpSpPr/>
            <p:nvPr/>
          </p:nvGrpSpPr>
          <p:grpSpPr>
            <a:xfrm>
              <a:off x="-1202725" y="1902350"/>
              <a:ext cx="2284449" cy="2284449"/>
              <a:chOff x="-1264450" y="1752750"/>
              <a:chExt cx="2284449" cy="2284449"/>
            </a:xfrm>
          </p:grpSpPr>
          <p:pic>
            <p:nvPicPr>
              <p:cNvPr id="14" name="Google Shape;14;p2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-1264450" y="1752750"/>
                <a:ext cx="2284449" cy="228444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" name="Google Shape;15;p2"/>
              <p:cNvSpPr/>
              <p:nvPr/>
            </p:nvSpPr>
            <p:spPr>
              <a:xfrm>
                <a:off x="-864726" y="2152474"/>
                <a:ext cx="1485000" cy="14850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blurRad="242888" rotWithShape="0" algn="bl" dir="5400000" dist="19050">
                  <a:schemeClr val="lt2">
                    <a:alpha val="2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Hind"/>
                  <a:ea typeface="Hind"/>
                  <a:cs typeface="Hind"/>
                  <a:sym typeface="Hind"/>
                </a:endParaRPr>
              </a:p>
            </p:txBody>
          </p:sp>
        </p:grpSp>
        <p:grpSp>
          <p:nvGrpSpPr>
            <p:cNvPr id="16" name="Google Shape;16;p2"/>
            <p:cNvGrpSpPr/>
            <p:nvPr/>
          </p:nvGrpSpPr>
          <p:grpSpPr>
            <a:xfrm>
              <a:off x="7802925" y="-649500"/>
              <a:ext cx="2284449" cy="2284449"/>
              <a:chOff x="7871475" y="-827825"/>
              <a:chExt cx="2284449" cy="2284449"/>
            </a:xfrm>
          </p:grpSpPr>
          <p:pic>
            <p:nvPicPr>
              <p:cNvPr id="17" name="Google Shape;17;p2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7871475" y="-827825"/>
                <a:ext cx="2284449" cy="228444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" name="Google Shape;18;p2"/>
              <p:cNvSpPr/>
              <p:nvPr/>
            </p:nvSpPr>
            <p:spPr>
              <a:xfrm>
                <a:off x="8271199" y="-428101"/>
                <a:ext cx="1485000" cy="14850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blurRad="242888" rotWithShape="0" algn="bl" dir="5400000" dist="19050">
                  <a:schemeClr val="lt2">
                    <a:alpha val="2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Hind"/>
                  <a:ea typeface="Hind"/>
                  <a:cs typeface="Hind"/>
                  <a:sym typeface="Hind"/>
                </a:endParaRPr>
              </a:p>
            </p:txBody>
          </p:sp>
        </p:grpSp>
        <p:sp>
          <p:nvSpPr>
            <p:cNvPr id="19" name="Google Shape;19;p2"/>
            <p:cNvSpPr/>
            <p:nvPr/>
          </p:nvSpPr>
          <p:spPr>
            <a:xfrm>
              <a:off x="8297449" y="4364549"/>
              <a:ext cx="1485000" cy="1485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242888" rotWithShape="0" algn="bl" dir="5400000" dist="19050">
                <a:schemeClr val="lt2">
                  <a:alpha val="2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Hind"/>
                <a:ea typeface="Hind"/>
                <a:cs typeface="Hind"/>
                <a:sym typeface="Hind"/>
              </a:endParaRPr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868700" y="-745600"/>
              <a:ext cx="1033200" cy="1033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242888" rotWithShape="0" algn="bl" dir="5400000" dist="19050">
                <a:schemeClr val="lt2">
                  <a:alpha val="2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Hind"/>
                <a:ea typeface="Hind"/>
                <a:cs typeface="Hind"/>
                <a:sym typeface="Hind"/>
              </a:endParaRPr>
            </a:p>
          </p:txBody>
        </p:sp>
      </p:grpSp>
      <p:grpSp>
        <p:nvGrpSpPr>
          <p:cNvPr id="21" name="Google Shape;21;p2"/>
          <p:cNvGrpSpPr/>
          <p:nvPr/>
        </p:nvGrpSpPr>
        <p:grpSpPr>
          <a:xfrm>
            <a:off x="-89875" y="-185150"/>
            <a:ext cx="9233863" cy="5584675"/>
            <a:chOff x="-89875" y="-185150"/>
            <a:chExt cx="9233863" cy="5584675"/>
          </a:xfrm>
        </p:grpSpPr>
        <p:sp>
          <p:nvSpPr>
            <p:cNvPr id="22" name="Google Shape;22;p2"/>
            <p:cNvSpPr/>
            <p:nvPr/>
          </p:nvSpPr>
          <p:spPr>
            <a:xfrm>
              <a:off x="69950" y="4459800"/>
              <a:ext cx="683700" cy="683700"/>
            </a:xfrm>
            <a:prstGeom prst="mathPlus">
              <a:avLst>
                <a:gd fmla="val 23520" name="adj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Hind"/>
                <a:ea typeface="Hind"/>
                <a:cs typeface="Hind"/>
                <a:sym typeface="Hind"/>
              </a:endParaRPr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6372450" y="-185150"/>
              <a:ext cx="683700" cy="683700"/>
            </a:xfrm>
            <a:prstGeom prst="mathPlus">
              <a:avLst>
                <a:gd fmla="val 23520" name="adj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Hind"/>
                <a:ea typeface="Hind"/>
                <a:cs typeface="Hind"/>
                <a:sym typeface="Hind"/>
              </a:endParaRPr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8460288" y="2297450"/>
              <a:ext cx="683700" cy="683700"/>
            </a:xfrm>
            <a:prstGeom prst="mathPlus">
              <a:avLst>
                <a:gd fmla="val 23520" name="adj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Hind"/>
                <a:ea typeface="Hind"/>
                <a:cs typeface="Hind"/>
                <a:sym typeface="Hind"/>
              </a:endParaRPr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1315025" y="4535525"/>
              <a:ext cx="864000" cy="864000"/>
            </a:xfrm>
            <a:prstGeom prst="mathPlus">
              <a:avLst>
                <a:gd fmla="val 23520" name="adj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Hind"/>
                <a:ea typeface="Hind"/>
                <a:cs typeface="Hind"/>
                <a:sym typeface="Hind"/>
              </a:endParaRPr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7172750" y="66275"/>
              <a:ext cx="683700" cy="683700"/>
            </a:xfrm>
            <a:prstGeom prst="mathPlus">
              <a:avLst>
                <a:gd fmla="val 23520" name="adj1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Hind"/>
                <a:ea typeface="Hind"/>
                <a:cs typeface="Hind"/>
                <a:sym typeface="Hind"/>
              </a:endParaRPr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8297450" y="1444750"/>
              <a:ext cx="683700" cy="683700"/>
            </a:xfrm>
            <a:prstGeom prst="mathPlus">
              <a:avLst>
                <a:gd fmla="val 23520" name="adj1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Hind"/>
                <a:ea typeface="Hind"/>
                <a:cs typeface="Hind"/>
                <a:sym typeface="Hind"/>
              </a:endParaRPr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53650" y="4043900"/>
              <a:ext cx="683700" cy="683700"/>
            </a:xfrm>
            <a:prstGeom prst="mathPlus">
              <a:avLst>
                <a:gd fmla="val 23520" name="adj1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Hind"/>
                <a:ea typeface="Hind"/>
                <a:cs typeface="Hind"/>
                <a:sym typeface="Hind"/>
              </a:endParaRPr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-89875" y="3776100"/>
              <a:ext cx="683700" cy="683700"/>
            </a:xfrm>
            <a:prstGeom prst="mathPlus">
              <a:avLst>
                <a:gd fmla="val 23520" name="adj1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Hind"/>
                <a:ea typeface="Hind"/>
                <a:cs typeface="Hind"/>
                <a:sym typeface="Hind"/>
              </a:endParaRPr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11"/>
          <p:cNvPicPr preferRelativeResize="0"/>
          <p:nvPr/>
        </p:nvPicPr>
        <p:blipFill rotWithShape="1">
          <a:blip r:embed="rId2">
            <a:alphaModFix/>
          </a:blip>
          <a:srcRect b="38157" l="0" r="0" t="0"/>
          <a:stretch/>
        </p:blipFill>
        <p:spPr>
          <a:xfrm>
            <a:off x="-25" y="3893826"/>
            <a:ext cx="9143998" cy="12496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9" name="Google Shape;129;p11"/>
          <p:cNvGrpSpPr/>
          <p:nvPr/>
        </p:nvGrpSpPr>
        <p:grpSpPr>
          <a:xfrm>
            <a:off x="-1471476" y="268645"/>
            <a:ext cx="11290826" cy="4335355"/>
            <a:chOff x="-1471476" y="268645"/>
            <a:chExt cx="11290826" cy="4335355"/>
          </a:xfrm>
        </p:grpSpPr>
        <p:grpSp>
          <p:nvGrpSpPr>
            <p:cNvPr id="130" name="Google Shape;130;p11"/>
            <p:cNvGrpSpPr/>
            <p:nvPr/>
          </p:nvGrpSpPr>
          <p:grpSpPr>
            <a:xfrm>
              <a:off x="-1471476" y="268645"/>
              <a:ext cx="2945112" cy="2945112"/>
              <a:chOff x="-1264450" y="1752750"/>
              <a:chExt cx="2284449" cy="2284449"/>
            </a:xfrm>
          </p:grpSpPr>
          <p:pic>
            <p:nvPicPr>
              <p:cNvPr id="131" name="Google Shape;131;p11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-1264450" y="1752750"/>
                <a:ext cx="2284449" cy="228444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32" name="Google Shape;132;p11"/>
              <p:cNvSpPr/>
              <p:nvPr/>
            </p:nvSpPr>
            <p:spPr>
              <a:xfrm>
                <a:off x="-864726" y="2152474"/>
                <a:ext cx="1485000" cy="14850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blurRad="242888" rotWithShape="0" algn="bl" dir="5400000" dist="19050">
                  <a:schemeClr val="lt2">
                    <a:alpha val="2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Hind"/>
                  <a:ea typeface="Hind"/>
                  <a:cs typeface="Hind"/>
                  <a:sym typeface="Hind"/>
                </a:endParaRPr>
              </a:p>
            </p:txBody>
          </p:sp>
        </p:grpSp>
        <p:sp>
          <p:nvSpPr>
            <p:cNvPr id="133" name="Google Shape;133;p11"/>
            <p:cNvSpPr/>
            <p:nvPr/>
          </p:nvSpPr>
          <p:spPr>
            <a:xfrm>
              <a:off x="8195150" y="2979800"/>
              <a:ext cx="1624200" cy="162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242888" rotWithShape="0" algn="bl" dir="5400000" dist="19050">
                <a:schemeClr val="lt2">
                  <a:alpha val="2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Hind"/>
                <a:ea typeface="Hind"/>
                <a:cs typeface="Hind"/>
                <a:sym typeface="Hind"/>
              </a:endParaRPr>
            </a:p>
          </p:txBody>
        </p:sp>
      </p:grpSp>
      <p:grpSp>
        <p:nvGrpSpPr>
          <p:cNvPr id="134" name="Google Shape;134;p11"/>
          <p:cNvGrpSpPr/>
          <p:nvPr/>
        </p:nvGrpSpPr>
        <p:grpSpPr>
          <a:xfrm>
            <a:off x="123950" y="-38675"/>
            <a:ext cx="8794700" cy="5060225"/>
            <a:chOff x="123950" y="-38675"/>
            <a:chExt cx="8794700" cy="5060225"/>
          </a:xfrm>
        </p:grpSpPr>
        <p:sp>
          <p:nvSpPr>
            <p:cNvPr id="135" name="Google Shape;135;p11"/>
            <p:cNvSpPr/>
            <p:nvPr/>
          </p:nvSpPr>
          <p:spPr>
            <a:xfrm>
              <a:off x="123950" y="-38675"/>
              <a:ext cx="683700" cy="683700"/>
            </a:xfrm>
            <a:prstGeom prst="mathPlus">
              <a:avLst>
                <a:gd fmla="val 23520" name="adj1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Hind"/>
                <a:ea typeface="Hind"/>
                <a:cs typeface="Hind"/>
                <a:sym typeface="Hind"/>
              </a:endParaRPr>
            </a:p>
          </p:txBody>
        </p:sp>
        <p:sp>
          <p:nvSpPr>
            <p:cNvPr id="136" name="Google Shape;136;p11"/>
            <p:cNvSpPr/>
            <p:nvPr/>
          </p:nvSpPr>
          <p:spPr>
            <a:xfrm>
              <a:off x="325275" y="2742575"/>
              <a:ext cx="683700" cy="683700"/>
            </a:xfrm>
            <a:prstGeom prst="mathPlus">
              <a:avLst>
                <a:gd fmla="val 23520" name="adj1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Hind"/>
                <a:ea typeface="Hind"/>
                <a:cs typeface="Hind"/>
                <a:sym typeface="Hind"/>
              </a:endParaRPr>
            </a:p>
          </p:txBody>
        </p:sp>
        <p:sp>
          <p:nvSpPr>
            <p:cNvPr id="137" name="Google Shape;137;p11"/>
            <p:cNvSpPr/>
            <p:nvPr/>
          </p:nvSpPr>
          <p:spPr>
            <a:xfrm>
              <a:off x="7747075" y="70950"/>
              <a:ext cx="683700" cy="683700"/>
            </a:xfrm>
            <a:prstGeom prst="mathPlus">
              <a:avLst>
                <a:gd fmla="val 23520" name="adj1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Hind"/>
                <a:ea typeface="Hind"/>
                <a:cs typeface="Hind"/>
                <a:sym typeface="Hind"/>
              </a:endParaRPr>
            </a:p>
          </p:txBody>
        </p:sp>
        <p:sp>
          <p:nvSpPr>
            <p:cNvPr id="138" name="Google Shape;138;p11"/>
            <p:cNvSpPr/>
            <p:nvPr/>
          </p:nvSpPr>
          <p:spPr>
            <a:xfrm>
              <a:off x="8234950" y="645025"/>
              <a:ext cx="683700" cy="683700"/>
            </a:xfrm>
            <a:prstGeom prst="mathPlus">
              <a:avLst>
                <a:gd fmla="val 23520" name="adj1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Hind"/>
                <a:ea typeface="Hind"/>
                <a:cs typeface="Hind"/>
                <a:sym typeface="Hind"/>
              </a:endParaRPr>
            </a:p>
          </p:txBody>
        </p:sp>
        <p:sp>
          <p:nvSpPr>
            <p:cNvPr id="139" name="Google Shape;139;p11"/>
            <p:cNvSpPr/>
            <p:nvPr/>
          </p:nvSpPr>
          <p:spPr>
            <a:xfrm>
              <a:off x="6572225" y="4337850"/>
              <a:ext cx="683700" cy="683700"/>
            </a:xfrm>
            <a:prstGeom prst="mathPlus">
              <a:avLst>
                <a:gd fmla="val 23520" name="adj1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Hind"/>
                <a:ea typeface="Hind"/>
                <a:cs typeface="Hind"/>
                <a:sym typeface="Hind"/>
              </a:endParaRPr>
            </a:p>
          </p:txBody>
        </p:sp>
      </p:grpSp>
      <p:sp>
        <p:nvSpPr>
          <p:cNvPr id="140" name="Google Shape;140;p11"/>
          <p:cNvSpPr txBox="1"/>
          <p:nvPr>
            <p:ph hasCustomPrompt="1" type="title"/>
          </p:nvPr>
        </p:nvSpPr>
        <p:spPr>
          <a:xfrm>
            <a:off x="1888025" y="1400325"/>
            <a:ext cx="5367900" cy="116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6000">
                <a:latin typeface="Hind"/>
                <a:ea typeface="Hind"/>
                <a:cs typeface="Hind"/>
                <a:sym typeface="Hin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41" name="Google Shape;141;p11"/>
          <p:cNvSpPr txBox="1"/>
          <p:nvPr>
            <p:ph idx="1" type="subTitle"/>
          </p:nvPr>
        </p:nvSpPr>
        <p:spPr>
          <a:xfrm>
            <a:off x="1888025" y="2695400"/>
            <a:ext cx="5367900" cy="4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4465828"/>
            <a:ext cx="9143998" cy="202074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5" name="Google Shape;145;p13"/>
          <p:cNvGrpSpPr/>
          <p:nvPr/>
        </p:nvGrpSpPr>
        <p:grpSpPr>
          <a:xfrm>
            <a:off x="-508350" y="-1026673"/>
            <a:ext cx="9325317" cy="4919798"/>
            <a:chOff x="-508350" y="-1026673"/>
            <a:chExt cx="9325317" cy="4919798"/>
          </a:xfrm>
        </p:grpSpPr>
        <p:sp>
          <p:nvSpPr>
            <p:cNvPr id="146" name="Google Shape;146;p13"/>
            <p:cNvSpPr/>
            <p:nvPr/>
          </p:nvSpPr>
          <p:spPr>
            <a:xfrm>
              <a:off x="-508350" y="2859925"/>
              <a:ext cx="1033200" cy="1033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242888" rotWithShape="0" algn="bl" dir="5400000" dist="19050">
                <a:schemeClr val="lt2">
                  <a:alpha val="2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Hind"/>
                <a:ea typeface="Hind"/>
                <a:cs typeface="Hind"/>
                <a:sym typeface="Hind"/>
              </a:endParaRPr>
            </a:p>
          </p:txBody>
        </p:sp>
        <p:grpSp>
          <p:nvGrpSpPr>
            <p:cNvPr id="147" name="Google Shape;147;p13"/>
            <p:cNvGrpSpPr/>
            <p:nvPr/>
          </p:nvGrpSpPr>
          <p:grpSpPr>
            <a:xfrm>
              <a:off x="7237271" y="-1026673"/>
              <a:ext cx="1579697" cy="1579925"/>
              <a:chOff x="-1264450" y="1752750"/>
              <a:chExt cx="2284449" cy="2284449"/>
            </a:xfrm>
          </p:grpSpPr>
          <p:pic>
            <p:nvPicPr>
              <p:cNvPr id="148" name="Google Shape;148;p13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-1264450" y="1752750"/>
                <a:ext cx="2284449" cy="228444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49" name="Google Shape;149;p13"/>
              <p:cNvSpPr/>
              <p:nvPr/>
            </p:nvSpPr>
            <p:spPr>
              <a:xfrm>
                <a:off x="-864726" y="2152474"/>
                <a:ext cx="1485000" cy="14850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blurRad="242888" rotWithShape="0" algn="bl" dir="5400000" dist="19050">
                  <a:schemeClr val="lt2">
                    <a:alpha val="2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Hind"/>
                  <a:ea typeface="Hind"/>
                  <a:cs typeface="Hind"/>
                  <a:sym typeface="Hind"/>
                </a:endParaRPr>
              </a:p>
            </p:txBody>
          </p:sp>
        </p:grpSp>
      </p:grpSp>
      <p:sp>
        <p:nvSpPr>
          <p:cNvPr id="150" name="Google Shape;150;p1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51" name="Google Shape;151;p13"/>
          <p:cNvSpPr txBox="1"/>
          <p:nvPr>
            <p:ph idx="1" type="subTitle"/>
          </p:nvPr>
        </p:nvSpPr>
        <p:spPr>
          <a:xfrm>
            <a:off x="720000" y="2146504"/>
            <a:ext cx="230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2" name="Google Shape;152;p13"/>
          <p:cNvSpPr txBox="1"/>
          <p:nvPr>
            <p:ph idx="2" type="subTitle"/>
          </p:nvPr>
        </p:nvSpPr>
        <p:spPr>
          <a:xfrm>
            <a:off x="3419250" y="2146504"/>
            <a:ext cx="230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3" name="Google Shape;153;p13"/>
          <p:cNvSpPr txBox="1"/>
          <p:nvPr>
            <p:ph idx="3" type="subTitle"/>
          </p:nvPr>
        </p:nvSpPr>
        <p:spPr>
          <a:xfrm>
            <a:off x="720000" y="3893127"/>
            <a:ext cx="230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4" name="Google Shape;154;p13"/>
          <p:cNvSpPr txBox="1"/>
          <p:nvPr>
            <p:ph idx="4" type="subTitle"/>
          </p:nvPr>
        </p:nvSpPr>
        <p:spPr>
          <a:xfrm>
            <a:off x="3419250" y="3893127"/>
            <a:ext cx="230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5" name="Google Shape;155;p13"/>
          <p:cNvSpPr txBox="1"/>
          <p:nvPr>
            <p:ph idx="5" type="subTitle"/>
          </p:nvPr>
        </p:nvSpPr>
        <p:spPr>
          <a:xfrm>
            <a:off x="6118549" y="2146504"/>
            <a:ext cx="230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6" name="Google Shape;156;p13"/>
          <p:cNvSpPr txBox="1"/>
          <p:nvPr>
            <p:ph idx="6" type="subTitle"/>
          </p:nvPr>
        </p:nvSpPr>
        <p:spPr>
          <a:xfrm>
            <a:off x="6118549" y="3893127"/>
            <a:ext cx="230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7" name="Google Shape;157;p13"/>
          <p:cNvSpPr txBox="1"/>
          <p:nvPr>
            <p:ph hasCustomPrompt="1" idx="7" type="title"/>
          </p:nvPr>
        </p:nvSpPr>
        <p:spPr>
          <a:xfrm>
            <a:off x="1505400" y="1351070"/>
            <a:ext cx="734700" cy="180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latin typeface="Hind"/>
                <a:ea typeface="Hind"/>
                <a:cs typeface="Hind"/>
                <a:sym typeface="Hi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58" name="Google Shape;158;p13"/>
          <p:cNvSpPr txBox="1"/>
          <p:nvPr>
            <p:ph hasCustomPrompt="1" idx="8" type="title"/>
          </p:nvPr>
        </p:nvSpPr>
        <p:spPr>
          <a:xfrm>
            <a:off x="1505400" y="3096177"/>
            <a:ext cx="734700" cy="180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latin typeface="Hind"/>
                <a:ea typeface="Hind"/>
                <a:cs typeface="Hind"/>
                <a:sym typeface="Hi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59" name="Google Shape;159;p13"/>
          <p:cNvSpPr txBox="1"/>
          <p:nvPr>
            <p:ph hasCustomPrompt="1" idx="9" type="title"/>
          </p:nvPr>
        </p:nvSpPr>
        <p:spPr>
          <a:xfrm>
            <a:off x="4204650" y="1351070"/>
            <a:ext cx="734700" cy="180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latin typeface="Hind"/>
                <a:ea typeface="Hind"/>
                <a:cs typeface="Hind"/>
                <a:sym typeface="Hi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60" name="Google Shape;160;p13"/>
          <p:cNvSpPr txBox="1"/>
          <p:nvPr>
            <p:ph hasCustomPrompt="1" idx="13" type="title"/>
          </p:nvPr>
        </p:nvSpPr>
        <p:spPr>
          <a:xfrm>
            <a:off x="4204650" y="3096177"/>
            <a:ext cx="734700" cy="180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latin typeface="Hind"/>
                <a:ea typeface="Hind"/>
                <a:cs typeface="Hind"/>
                <a:sym typeface="Hi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61" name="Google Shape;161;p13"/>
          <p:cNvSpPr txBox="1"/>
          <p:nvPr>
            <p:ph hasCustomPrompt="1" idx="14" type="title"/>
          </p:nvPr>
        </p:nvSpPr>
        <p:spPr>
          <a:xfrm>
            <a:off x="6903949" y="1351070"/>
            <a:ext cx="734700" cy="180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latin typeface="Hind"/>
                <a:ea typeface="Hind"/>
                <a:cs typeface="Hind"/>
                <a:sym typeface="Hi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62" name="Google Shape;162;p13"/>
          <p:cNvSpPr txBox="1"/>
          <p:nvPr>
            <p:ph hasCustomPrompt="1" idx="15" type="title"/>
          </p:nvPr>
        </p:nvSpPr>
        <p:spPr>
          <a:xfrm>
            <a:off x="6903949" y="3096177"/>
            <a:ext cx="734700" cy="180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latin typeface="Hind"/>
                <a:ea typeface="Hind"/>
                <a:cs typeface="Hind"/>
                <a:sym typeface="Hi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63" name="Google Shape;163;p13"/>
          <p:cNvSpPr txBox="1"/>
          <p:nvPr>
            <p:ph idx="16" type="subTitle"/>
          </p:nvPr>
        </p:nvSpPr>
        <p:spPr>
          <a:xfrm>
            <a:off x="720000" y="1833334"/>
            <a:ext cx="23055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64" name="Google Shape;164;p13"/>
          <p:cNvSpPr txBox="1"/>
          <p:nvPr>
            <p:ph idx="17" type="subTitle"/>
          </p:nvPr>
        </p:nvSpPr>
        <p:spPr>
          <a:xfrm>
            <a:off x="3419250" y="1833334"/>
            <a:ext cx="23055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65" name="Google Shape;165;p13"/>
          <p:cNvSpPr txBox="1"/>
          <p:nvPr>
            <p:ph idx="18" type="subTitle"/>
          </p:nvPr>
        </p:nvSpPr>
        <p:spPr>
          <a:xfrm>
            <a:off x="6118549" y="1833334"/>
            <a:ext cx="23055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66" name="Google Shape;166;p13"/>
          <p:cNvSpPr txBox="1"/>
          <p:nvPr>
            <p:ph idx="19" type="subTitle"/>
          </p:nvPr>
        </p:nvSpPr>
        <p:spPr>
          <a:xfrm>
            <a:off x="720000" y="3579438"/>
            <a:ext cx="23055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67" name="Google Shape;167;p13"/>
          <p:cNvSpPr txBox="1"/>
          <p:nvPr>
            <p:ph idx="20" type="subTitle"/>
          </p:nvPr>
        </p:nvSpPr>
        <p:spPr>
          <a:xfrm>
            <a:off x="3419250" y="3579438"/>
            <a:ext cx="23055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68" name="Google Shape;168;p13"/>
          <p:cNvSpPr txBox="1"/>
          <p:nvPr>
            <p:ph idx="21" type="subTitle"/>
          </p:nvPr>
        </p:nvSpPr>
        <p:spPr>
          <a:xfrm>
            <a:off x="6118549" y="3579438"/>
            <a:ext cx="23055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0" name="Google Shape;170;p14"/>
          <p:cNvGrpSpPr/>
          <p:nvPr/>
        </p:nvGrpSpPr>
        <p:grpSpPr>
          <a:xfrm>
            <a:off x="-727074" y="1438225"/>
            <a:ext cx="10509855" cy="3510250"/>
            <a:chOff x="-727074" y="1438225"/>
            <a:chExt cx="10509855" cy="3510250"/>
          </a:xfrm>
        </p:grpSpPr>
        <p:sp>
          <p:nvSpPr>
            <p:cNvPr id="171" name="Google Shape;171;p14"/>
            <p:cNvSpPr/>
            <p:nvPr/>
          </p:nvSpPr>
          <p:spPr>
            <a:xfrm>
              <a:off x="-727074" y="1438225"/>
              <a:ext cx="1440300" cy="1440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242888" rotWithShape="0" algn="bl" dir="5400000" dist="19050">
                <a:schemeClr val="lt2">
                  <a:alpha val="2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Hind"/>
                <a:ea typeface="Hind"/>
                <a:cs typeface="Hind"/>
                <a:sym typeface="Hind"/>
              </a:endParaRPr>
            </a:p>
          </p:txBody>
        </p:sp>
        <p:sp>
          <p:nvSpPr>
            <p:cNvPr id="172" name="Google Shape;172;p14"/>
            <p:cNvSpPr/>
            <p:nvPr/>
          </p:nvSpPr>
          <p:spPr>
            <a:xfrm>
              <a:off x="8523681" y="3689375"/>
              <a:ext cx="1259100" cy="1259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242888" rotWithShape="0" algn="bl" dir="5400000" dist="19050">
                <a:schemeClr val="lt2">
                  <a:alpha val="2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Hind"/>
                <a:ea typeface="Hind"/>
                <a:cs typeface="Hind"/>
                <a:sym typeface="Hind"/>
              </a:endParaRPr>
            </a:p>
          </p:txBody>
        </p:sp>
      </p:grpSp>
      <p:grpSp>
        <p:nvGrpSpPr>
          <p:cNvPr id="173" name="Google Shape;173;p14"/>
          <p:cNvGrpSpPr/>
          <p:nvPr/>
        </p:nvGrpSpPr>
        <p:grpSpPr>
          <a:xfrm>
            <a:off x="1306325" y="0"/>
            <a:ext cx="7622225" cy="3394050"/>
            <a:chOff x="1306325" y="0"/>
            <a:chExt cx="7622225" cy="3394050"/>
          </a:xfrm>
        </p:grpSpPr>
        <p:sp>
          <p:nvSpPr>
            <p:cNvPr id="174" name="Google Shape;174;p14"/>
            <p:cNvSpPr/>
            <p:nvPr/>
          </p:nvSpPr>
          <p:spPr>
            <a:xfrm>
              <a:off x="1306325" y="0"/>
              <a:ext cx="683700" cy="683700"/>
            </a:xfrm>
            <a:prstGeom prst="mathPlus">
              <a:avLst>
                <a:gd fmla="val 23520" name="adj1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Hind"/>
                <a:ea typeface="Hind"/>
                <a:cs typeface="Hind"/>
                <a:sym typeface="Hind"/>
              </a:endParaRPr>
            </a:p>
          </p:txBody>
        </p:sp>
        <p:sp>
          <p:nvSpPr>
            <p:cNvPr id="175" name="Google Shape;175;p14"/>
            <p:cNvSpPr/>
            <p:nvPr/>
          </p:nvSpPr>
          <p:spPr>
            <a:xfrm>
              <a:off x="8244850" y="2710350"/>
              <a:ext cx="683700" cy="683700"/>
            </a:xfrm>
            <a:prstGeom prst="mathPlus">
              <a:avLst>
                <a:gd fmla="val 23520" name="adj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Hind"/>
                <a:ea typeface="Hind"/>
                <a:cs typeface="Hind"/>
                <a:sym typeface="Hind"/>
              </a:endParaRPr>
            </a:p>
          </p:txBody>
        </p:sp>
      </p:grpSp>
      <p:grpSp>
        <p:nvGrpSpPr>
          <p:cNvPr id="176" name="Google Shape;176;p14"/>
          <p:cNvGrpSpPr/>
          <p:nvPr/>
        </p:nvGrpSpPr>
        <p:grpSpPr>
          <a:xfrm>
            <a:off x="0" y="-766822"/>
            <a:ext cx="9143998" cy="6164498"/>
            <a:chOff x="0" y="-766822"/>
            <a:chExt cx="9143998" cy="6164498"/>
          </a:xfrm>
        </p:grpSpPr>
        <p:pic>
          <p:nvPicPr>
            <p:cNvPr id="177" name="Google Shape;177;p14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10800000">
              <a:off x="0" y="-766822"/>
              <a:ext cx="9143998" cy="20207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8" name="Google Shape;178;p14"/>
            <p:cNvPicPr preferRelativeResize="0"/>
            <p:nvPr/>
          </p:nvPicPr>
          <p:blipFill rotWithShape="1">
            <a:blip r:embed="rId3">
              <a:alphaModFix/>
            </a:blip>
            <a:srcRect b="33910" l="0" r="0" t="0"/>
            <a:stretch/>
          </p:blipFill>
          <p:spPr>
            <a:xfrm>
              <a:off x="0" y="4062151"/>
              <a:ext cx="9143998" cy="13355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79" name="Google Shape;179;p14"/>
          <p:cNvSpPr txBox="1"/>
          <p:nvPr>
            <p:ph type="title"/>
          </p:nvPr>
        </p:nvSpPr>
        <p:spPr>
          <a:xfrm>
            <a:off x="1226400" y="2959475"/>
            <a:ext cx="6691200" cy="66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80" name="Google Shape;180;p14"/>
          <p:cNvSpPr txBox="1"/>
          <p:nvPr>
            <p:ph idx="1" type="subTitle"/>
          </p:nvPr>
        </p:nvSpPr>
        <p:spPr>
          <a:xfrm>
            <a:off x="1226400" y="1179288"/>
            <a:ext cx="6691200" cy="186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"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15"/>
          <p:cNvPicPr preferRelativeResize="0"/>
          <p:nvPr/>
        </p:nvPicPr>
        <p:blipFill rotWithShape="1">
          <a:blip r:embed="rId2">
            <a:alphaModFix/>
          </a:blip>
          <a:srcRect b="0" l="39068" r="0" t="0"/>
          <a:stretch/>
        </p:blipFill>
        <p:spPr>
          <a:xfrm rot="5400000">
            <a:off x="-2558163" y="1558637"/>
            <a:ext cx="5571675" cy="20207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3" name="Google Shape;183;p15"/>
          <p:cNvGrpSpPr/>
          <p:nvPr/>
        </p:nvGrpSpPr>
        <p:grpSpPr>
          <a:xfrm>
            <a:off x="4881325" y="777725"/>
            <a:ext cx="5608849" cy="5018179"/>
            <a:chOff x="4881325" y="777725"/>
            <a:chExt cx="5608849" cy="5018179"/>
          </a:xfrm>
        </p:grpSpPr>
        <p:grpSp>
          <p:nvGrpSpPr>
            <p:cNvPr id="184" name="Google Shape;184;p15"/>
            <p:cNvGrpSpPr/>
            <p:nvPr/>
          </p:nvGrpSpPr>
          <p:grpSpPr>
            <a:xfrm>
              <a:off x="8205725" y="777725"/>
              <a:ext cx="2284449" cy="2284449"/>
              <a:chOff x="-1264450" y="1752750"/>
              <a:chExt cx="2284449" cy="2284449"/>
            </a:xfrm>
          </p:grpSpPr>
          <p:pic>
            <p:nvPicPr>
              <p:cNvPr id="185" name="Google Shape;185;p15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-1264450" y="1752750"/>
                <a:ext cx="2284449" cy="228444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6" name="Google Shape;186;p15"/>
              <p:cNvSpPr/>
              <p:nvPr/>
            </p:nvSpPr>
            <p:spPr>
              <a:xfrm>
                <a:off x="-864726" y="2152474"/>
                <a:ext cx="1485000" cy="14850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blurRad="242888" rotWithShape="0" algn="bl" dir="5400000" dist="19050">
                  <a:schemeClr val="lt2">
                    <a:alpha val="2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Hind"/>
                  <a:ea typeface="Hind"/>
                  <a:cs typeface="Hind"/>
                  <a:sym typeface="Hind"/>
                </a:endParaRPr>
              </a:p>
            </p:txBody>
          </p:sp>
        </p:grpSp>
        <p:sp>
          <p:nvSpPr>
            <p:cNvPr id="187" name="Google Shape;187;p15"/>
            <p:cNvSpPr/>
            <p:nvPr/>
          </p:nvSpPr>
          <p:spPr>
            <a:xfrm>
              <a:off x="4881325" y="4604004"/>
              <a:ext cx="1191900" cy="1191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242888" rotWithShape="0" algn="bl" dir="5400000" dist="19050">
                <a:schemeClr val="lt2">
                  <a:alpha val="2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Hind"/>
                <a:ea typeface="Hind"/>
                <a:cs typeface="Hind"/>
                <a:sym typeface="Hind"/>
              </a:endParaRPr>
            </a:p>
          </p:txBody>
        </p:sp>
      </p:grpSp>
      <p:grpSp>
        <p:nvGrpSpPr>
          <p:cNvPr id="188" name="Google Shape;188;p15"/>
          <p:cNvGrpSpPr/>
          <p:nvPr/>
        </p:nvGrpSpPr>
        <p:grpSpPr>
          <a:xfrm>
            <a:off x="-114175" y="41725"/>
            <a:ext cx="9181375" cy="5101775"/>
            <a:chOff x="-114175" y="41725"/>
            <a:chExt cx="9181375" cy="5101775"/>
          </a:xfrm>
        </p:grpSpPr>
        <p:sp>
          <p:nvSpPr>
            <p:cNvPr id="189" name="Google Shape;189;p15"/>
            <p:cNvSpPr/>
            <p:nvPr/>
          </p:nvSpPr>
          <p:spPr>
            <a:xfrm>
              <a:off x="8383500" y="533850"/>
              <a:ext cx="683700" cy="683700"/>
            </a:xfrm>
            <a:prstGeom prst="mathPlus">
              <a:avLst>
                <a:gd fmla="val 23520" name="adj1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Hind"/>
                <a:ea typeface="Hind"/>
                <a:cs typeface="Hind"/>
                <a:sym typeface="Hind"/>
              </a:endParaRPr>
            </a:p>
          </p:txBody>
        </p:sp>
        <p:sp>
          <p:nvSpPr>
            <p:cNvPr id="190" name="Google Shape;190;p15"/>
            <p:cNvSpPr/>
            <p:nvPr/>
          </p:nvSpPr>
          <p:spPr>
            <a:xfrm>
              <a:off x="642475" y="4262150"/>
              <a:ext cx="683700" cy="683700"/>
            </a:xfrm>
            <a:prstGeom prst="mathPlus">
              <a:avLst>
                <a:gd fmla="val 23520" name="adj1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Hind"/>
                <a:ea typeface="Hind"/>
                <a:cs typeface="Hind"/>
                <a:sym typeface="Hind"/>
              </a:endParaRPr>
            </a:p>
          </p:txBody>
        </p:sp>
        <p:sp>
          <p:nvSpPr>
            <p:cNvPr id="191" name="Google Shape;191;p15"/>
            <p:cNvSpPr/>
            <p:nvPr/>
          </p:nvSpPr>
          <p:spPr>
            <a:xfrm>
              <a:off x="177825" y="3665875"/>
              <a:ext cx="683700" cy="683700"/>
            </a:xfrm>
            <a:prstGeom prst="mathPlus">
              <a:avLst>
                <a:gd fmla="val 23520" name="adj1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Hind"/>
                <a:ea typeface="Hind"/>
                <a:cs typeface="Hind"/>
                <a:sym typeface="Hind"/>
              </a:endParaRPr>
            </a:p>
          </p:txBody>
        </p:sp>
        <p:sp>
          <p:nvSpPr>
            <p:cNvPr id="192" name="Google Shape;192;p15"/>
            <p:cNvSpPr/>
            <p:nvPr/>
          </p:nvSpPr>
          <p:spPr>
            <a:xfrm>
              <a:off x="7776600" y="41725"/>
              <a:ext cx="683700" cy="683700"/>
            </a:xfrm>
            <a:prstGeom prst="mathPlus">
              <a:avLst>
                <a:gd fmla="val 23520" name="adj1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Hind"/>
                <a:ea typeface="Hind"/>
                <a:cs typeface="Hind"/>
                <a:sym typeface="Hind"/>
              </a:endParaRPr>
            </a:p>
          </p:txBody>
        </p:sp>
        <p:sp>
          <p:nvSpPr>
            <p:cNvPr id="193" name="Google Shape;193;p15"/>
            <p:cNvSpPr/>
            <p:nvPr/>
          </p:nvSpPr>
          <p:spPr>
            <a:xfrm>
              <a:off x="-114175" y="4459800"/>
              <a:ext cx="683700" cy="683700"/>
            </a:xfrm>
            <a:prstGeom prst="mathPlus">
              <a:avLst>
                <a:gd fmla="val 23520" name="adj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Hind"/>
                <a:ea typeface="Hind"/>
                <a:cs typeface="Hind"/>
                <a:sym typeface="Hind"/>
              </a:endParaRPr>
            </a:p>
          </p:txBody>
        </p:sp>
      </p:grpSp>
      <p:sp>
        <p:nvSpPr>
          <p:cNvPr id="194" name="Google Shape;194;p15"/>
          <p:cNvSpPr txBox="1"/>
          <p:nvPr>
            <p:ph type="title"/>
          </p:nvPr>
        </p:nvSpPr>
        <p:spPr>
          <a:xfrm>
            <a:off x="4518688" y="801148"/>
            <a:ext cx="3519600" cy="257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95" name="Google Shape;195;p15"/>
          <p:cNvSpPr txBox="1"/>
          <p:nvPr>
            <p:ph idx="1" type="subTitle"/>
          </p:nvPr>
        </p:nvSpPr>
        <p:spPr>
          <a:xfrm>
            <a:off x="4518688" y="3379338"/>
            <a:ext cx="3519600" cy="96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4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3954228"/>
            <a:ext cx="9143998" cy="202074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8" name="Google Shape;198;p16"/>
          <p:cNvGrpSpPr/>
          <p:nvPr/>
        </p:nvGrpSpPr>
        <p:grpSpPr>
          <a:xfrm>
            <a:off x="1032025" y="-586025"/>
            <a:ext cx="8841525" cy="3142150"/>
            <a:chOff x="1032025" y="-586025"/>
            <a:chExt cx="8841525" cy="3142150"/>
          </a:xfrm>
        </p:grpSpPr>
        <p:sp>
          <p:nvSpPr>
            <p:cNvPr id="199" name="Google Shape;199;p16"/>
            <p:cNvSpPr/>
            <p:nvPr/>
          </p:nvSpPr>
          <p:spPr>
            <a:xfrm>
              <a:off x="8744950" y="1427525"/>
              <a:ext cx="1128600" cy="1128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242888" rotWithShape="0" algn="bl" dir="5400000" dist="19050">
                <a:schemeClr val="lt2">
                  <a:alpha val="2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Hind"/>
                <a:ea typeface="Hind"/>
                <a:cs typeface="Hind"/>
                <a:sym typeface="Hind"/>
              </a:endParaRPr>
            </a:p>
          </p:txBody>
        </p:sp>
        <p:sp>
          <p:nvSpPr>
            <p:cNvPr id="200" name="Google Shape;200;p16"/>
            <p:cNvSpPr/>
            <p:nvPr/>
          </p:nvSpPr>
          <p:spPr>
            <a:xfrm>
              <a:off x="1032025" y="-586025"/>
              <a:ext cx="1329900" cy="1329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242888" rotWithShape="0" algn="bl" dir="5400000" dist="19050">
                <a:schemeClr val="lt2">
                  <a:alpha val="2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Hind"/>
                <a:ea typeface="Hind"/>
                <a:cs typeface="Hind"/>
                <a:sym typeface="Hind"/>
              </a:endParaRPr>
            </a:p>
          </p:txBody>
        </p:sp>
      </p:grpSp>
      <p:grpSp>
        <p:nvGrpSpPr>
          <p:cNvPr id="201" name="Google Shape;201;p16"/>
          <p:cNvGrpSpPr/>
          <p:nvPr/>
        </p:nvGrpSpPr>
        <p:grpSpPr>
          <a:xfrm>
            <a:off x="216575" y="-209900"/>
            <a:ext cx="7543750" cy="5353400"/>
            <a:chOff x="216575" y="-209900"/>
            <a:chExt cx="7543750" cy="5353400"/>
          </a:xfrm>
        </p:grpSpPr>
        <p:sp>
          <p:nvSpPr>
            <p:cNvPr id="202" name="Google Shape;202;p16"/>
            <p:cNvSpPr/>
            <p:nvPr/>
          </p:nvSpPr>
          <p:spPr>
            <a:xfrm>
              <a:off x="216575" y="4041500"/>
              <a:ext cx="683700" cy="683700"/>
            </a:xfrm>
            <a:prstGeom prst="mathPlus">
              <a:avLst>
                <a:gd fmla="val 23520" name="adj1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Hind"/>
                <a:ea typeface="Hind"/>
                <a:cs typeface="Hind"/>
                <a:sym typeface="Hind"/>
              </a:endParaRPr>
            </a:p>
          </p:txBody>
        </p:sp>
        <p:sp>
          <p:nvSpPr>
            <p:cNvPr id="203" name="Google Shape;203;p16"/>
            <p:cNvSpPr/>
            <p:nvPr/>
          </p:nvSpPr>
          <p:spPr>
            <a:xfrm>
              <a:off x="900275" y="4382225"/>
              <a:ext cx="683700" cy="683700"/>
            </a:xfrm>
            <a:prstGeom prst="mathPlus">
              <a:avLst>
                <a:gd fmla="val 23520" name="adj1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Hind"/>
                <a:ea typeface="Hind"/>
                <a:cs typeface="Hind"/>
                <a:sym typeface="Hind"/>
              </a:endParaRPr>
            </a:p>
          </p:txBody>
        </p:sp>
        <p:sp>
          <p:nvSpPr>
            <p:cNvPr id="204" name="Google Shape;204;p16"/>
            <p:cNvSpPr/>
            <p:nvPr/>
          </p:nvSpPr>
          <p:spPr>
            <a:xfrm>
              <a:off x="6545575" y="4459800"/>
              <a:ext cx="683700" cy="683700"/>
            </a:xfrm>
            <a:prstGeom prst="mathPlus">
              <a:avLst>
                <a:gd fmla="val 23520" name="adj1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Hind"/>
                <a:ea typeface="Hind"/>
                <a:cs typeface="Hind"/>
                <a:sym typeface="Hind"/>
              </a:endParaRPr>
            </a:p>
          </p:txBody>
        </p:sp>
        <p:sp>
          <p:nvSpPr>
            <p:cNvPr id="205" name="Google Shape;205;p16"/>
            <p:cNvSpPr/>
            <p:nvPr/>
          </p:nvSpPr>
          <p:spPr>
            <a:xfrm>
              <a:off x="5655025" y="-209900"/>
              <a:ext cx="683700" cy="683700"/>
            </a:xfrm>
            <a:prstGeom prst="mathPlus">
              <a:avLst>
                <a:gd fmla="val 23520" name="adj1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Hind"/>
                <a:ea typeface="Hind"/>
                <a:cs typeface="Hind"/>
                <a:sym typeface="Hind"/>
              </a:endParaRPr>
            </a:p>
          </p:txBody>
        </p:sp>
        <p:sp>
          <p:nvSpPr>
            <p:cNvPr id="206" name="Google Shape;206;p16"/>
            <p:cNvSpPr/>
            <p:nvPr/>
          </p:nvSpPr>
          <p:spPr>
            <a:xfrm>
              <a:off x="6239538" y="197650"/>
              <a:ext cx="683700" cy="683700"/>
            </a:xfrm>
            <a:prstGeom prst="mathPlus">
              <a:avLst>
                <a:gd fmla="val 23520" name="adj1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Hind"/>
                <a:ea typeface="Hind"/>
                <a:cs typeface="Hind"/>
                <a:sym typeface="Hind"/>
              </a:endParaRPr>
            </a:p>
          </p:txBody>
        </p:sp>
        <p:sp>
          <p:nvSpPr>
            <p:cNvPr id="207" name="Google Shape;207;p16"/>
            <p:cNvSpPr/>
            <p:nvPr/>
          </p:nvSpPr>
          <p:spPr>
            <a:xfrm>
              <a:off x="7076625" y="-42400"/>
              <a:ext cx="683700" cy="683700"/>
            </a:xfrm>
            <a:prstGeom prst="mathPlus">
              <a:avLst>
                <a:gd fmla="val 23520" name="adj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Hind"/>
                <a:ea typeface="Hind"/>
                <a:cs typeface="Hind"/>
                <a:sym typeface="Hind"/>
              </a:endParaRPr>
            </a:p>
          </p:txBody>
        </p:sp>
      </p:grpSp>
      <p:sp>
        <p:nvSpPr>
          <p:cNvPr id="208" name="Google Shape;208;p16"/>
          <p:cNvSpPr txBox="1"/>
          <p:nvPr>
            <p:ph type="title"/>
          </p:nvPr>
        </p:nvSpPr>
        <p:spPr>
          <a:xfrm>
            <a:off x="870050" y="1334225"/>
            <a:ext cx="2670900" cy="122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09" name="Google Shape;209;p16"/>
          <p:cNvSpPr txBox="1"/>
          <p:nvPr>
            <p:ph idx="1" type="subTitle"/>
          </p:nvPr>
        </p:nvSpPr>
        <p:spPr>
          <a:xfrm>
            <a:off x="870050" y="2556175"/>
            <a:ext cx="2670900" cy="125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4_1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1" name="Google Shape;211;p17"/>
          <p:cNvGrpSpPr/>
          <p:nvPr/>
        </p:nvGrpSpPr>
        <p:grpSpPr>
          <a:xfrm>
            <a:off x="29525" y="-144200"/>
            <a:ext cx="9084950" cy="5287700"/>
            <a:chOff x="29525" y="-144200"/>
            <a:chExt cx="9084950" cy="5287700"/>
          </a:xfrm>
        </p:grpSpPr>
        <p:sp>
          <p:nvSpPr>
            <p:cNvPr id="212" name="Google Shape;212;p17"/>
            <p:cNvSpPr/>
            <p:nvPr/>
          </p:nvSpPr>
          <p:spPr>
            <a:xfrm>
              <a:off x="29525" y="1994475"/>
              <a:ext cx="683700" cy="683700"/>
            </a:xfrm>
            <a:prstGeom prst="mathPlus">
              <a:avLst>
                <a:gd fmla="val 23520" name="adj1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Hind"/>
                <a:ea typeface="Hind"/>
                <a:cs typeface="Hind"/>
                <a:sym typeface="Hind"/>
              </a:endParaRPr>
            </a:p>
          </p:txBody>
        </p:sp>
        <p:sp>
          <p:nvSpPr>
            <p:cNvPr id="213" name="Google Shape;213;p17"/>
            <p:cNvSpPr/>
            <p:nvPr/>
          </p:nvSpPr>
          <p:spPr>
            <a:xfrm>
              <a:off x="900275" y="4382225"/>
              <a:ext cx="683700" cy="683700"/>
            </a:xfrm>
            <a:prstGeom prst="mathPlus">
              <a:avLst>
                <a:gd fmla="val 23520" name="adj1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Hind"/>
                <a:ea typeface="Hind"/>
                <a:cs typeface="Hind"/>
                <a:sym typeface="Hind"/>
              </a:endParaRPr>
            </a:p>
          </p:txBody>
        </p:sp>
        <p:sp>
          <p:nvSpPr>
            <p:cNvPr id="214" name="Google Shape;214;p17"/>
            <p:cNvSpPr/>
            <p:nvPr/>
          </p:nvSpPr>
          <p:spPr>
            <a:xfrm>
              <a:off x="6545575" y="4459800"/>
              <a:ext cx="683700" cy="683700"/>
            </a:xfrm>
            <a:prstGeom prst="mathPlus">
              <a:avLst>
                <a:gd fmla="val 23520" name="adj1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Hind"/>
                <a:ea typeface="Hind"/>
                <a:cs typeface="Hind"/>
                <a:sym typeface="Hind"/>
              </a:endParaRPr>
            </a:p>
          </p:txBody>
        </p:sp>
        <p:sp>
          <p:nvSpPr>
            <p:cNvPr id="215" name="Google Shape;215;p17"/>
            <p:cNvSpPr/>
            <p:nvPr/>
          </p:nvSpPr>
          <p:spPr>
            <a:xfrm>
              <a:off x="7016925" y="-52300"/>
              <a:ext cx="683700" cy="683700"/>
            </a:xfrm>
            <a:prstGeom prst="mathPlus">
              <a:avLst>
                <a:gd fmla="val 23520" name="adj1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Hind"/>
                <a:ea typeface="Hind"/>
                <a:cs typeface="Hind"/>
                <a:sym typeface="Hind"/>
              </a:endParaRPr>
            </a:p>
          </p:txBody>
        </p:sp>
        <p:sp>
          <p:nvSpPr>
            <p:cNvPr id="216" name="Google Shape;216;p17"/>
            <p:cNvSpPr/>
            <p:nvPr/>
          </p:nvSpPr>
          <p:spPr>
            <a:xfrm>
              <a:off x="7935663" y="-144200"/>
              <a:ext cx="683700" cy="683700"/>
            </a:xfrm>
            <a:prstGeom prst="mathPlus">
              <a:avLst>
                <a:gd fmla="val 23520" name="adj1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Hind"/>
                <a:ea typeface="Hind"/>
                <a:cs typeface="Hind"/>
                <a:sym typeface="Hind"/>
              </a:endParaRPr>
            </a:p>
          </p:txBody>
        </p:sp>
        <p:sp>
          <p:nvSpPr>
            <p:cNvPr id="217" name="Google Shape;217;p17"/>
            <p:cNvSpPr/>
            <p:nvPr/>
          </p:nvSpPr>
          <p:spPr>
            <a:xfrm>
              <a:off x="8430775" y="683700"/>
              <a:ext cx="683700" cy="683700"/>
            </a:xfrm>
            <a:prstGeom prst="mathPlus">
              <a:avLst>
                <a:gd fmla="val 23520" name="adj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Hind"/>
                <a:ea typeface="Hind"/>
                <a:cs typeface="Hind"/>
                <a:sym typeface="Hind"/>
              </a:endParaRPr>
            </a:p>
          </p:txBody>
        </p:sp>
        <p:sp>
          <p:nvSpPr>
            <p:cNvPr id="218" name="Google Shape;218;p17"/>
            <p:cNvSpPr/>
            <p:nvPr/>
          </p:nvSpPr>
          <p:spPr>
            <a:xfrm>
              <a:off x="113075" y="3523500"/>
              <a:ext cx="683700" cy="683700"/>
            </a:xfrm>
            <a:prstGeom prst="mathPlus">
              <a:avLst>
                <a:gd fmla="val 23520" name="adj1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Hind"/>
                <a:ea typeface="Hind"/>
                <a:cs typeface="Hind"/>
                <a:sym typeface="Hind"/>
              </a:endParaRPr>
            </a:p>
          </p:txBody>
        </p:sp>
      </p:grpSp>
      <p:pic>
        <p:nvPicPr>
          <p:cNvPr id="219" name="Google Shape;219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0" y="3954228"/>
            <a:ext cx="9143998" cy="202074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0" name="Google Shape;220;p17"/>
          <p:cNvGrpSpPr/>
          <p:nvPr/>
        </p:nvGrpSpPr>
        <p:grpSpPr>
          <a:xfrm>
            <a:off x="-580525" y="399900"/>
            <a:ext cx="10395600" cy="3217325"/>
            <a:chOff x="-580525" y="399900"/>
            <a:chExt cx="10395600" cy="3217325"/>
          </a:xfrm>
        </p:grpSpPr>
        <p:sp>
          <p:nvSpPr>
            <p:cNvPr id="221" name="Google Shape;221;p17"/>
            <p:cNvSpPr/>
            <p:nvPr/>
          </p:nvSpPr>
          <p:spPr>
            <a:xfrm>
              <a:off x="8686475" y="2488625"/>
              <a:ext cx="1128600" cy="1128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242888" rotWithShape="0" algn="bl" dir="5400000" dist="19050">
                <a:schemeClr val="lt2">
                  <a:alpha val="2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Hind"/>
                <a:ea typeface="Hind"/>
                <a:cs typeface="Hind"/>
                <a:sym typeface="Hind"/>
              </a:endParaRPr>
            </a:p>
          </p:txBody>
        </p:sp>
        <p:sp>
          <p:nvSpPr>
            <p:cNvPr id="222" name="Google Shape;222;p17"/>
            <p:cNvSpPr/>
            <p:nvPr/>
          </p:nvSpPr>
          <p:spPr>
            <a:xfrm>
              <a:off x="-580525" y="399900"/>
              <a:ext cx="1329900" cy="1329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242888" rotWithShape="0" algn="bl" dir="5400000" dist="19050">
                <a:schemeClr val="lt2">
                  <a:alpha val="2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Hind"/>
                <a:ea typeface="Hind"/>
                <a:cs typeface="Hind"/>
                <a:sym typeface="Hind"/>
              </a:endParaRPr>
            </a:p>
          </p:txBody>
        </p:sp>
      </p:grpSp>
      <p:sp>
        <p:nvSpPr>
          <p:cNvPr id="223" name="Google Shape;223;p17"/>
          <p:cNvSpPr txBox="1"/>
          <p:nvPr>
            <p:ph type="title"/>
          </p:nvPr>
        </p:nvSpPr>
        <p:spPr>
          <a:xfrm>
            <a:off x="4825225" y="1334225"/>
            <a:ext cx="2670900" cy="122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24" name="Google Shape;224;p17"/>
          <p:cNvSpPr txBox="1"/>
          <p:nvPr>
            <p:ph idx="1" type="subTitle"/>
          </p:nvPr>
        </p:nvSpPr>
        <p:spPr>
          <a:xfrm>
            <a:off x="4825225" y="2556175"/>
            <a:ext cx="2670900" cy="125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4_1_1"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p18"/>
          <p:cNvPicPr preferRelativeResize="0"/>
          <p:nvPr/>
        </p:nvPicPr>
        <p:blipFill rotWithShape="1">
          <a:blip r:embed="rId2">
            <a:alphaModFix/>
          </a:blip>
          <a:srcRect b="46193" l="0" r="0" t="0"/>
          <a:stretch/>
        </p:blipFill>
        <p:spPr>
          <a:xfrm flipH="1">
            <a:off x="2" y="4201626"/>
            <a:ext cx="9143998" cy="10872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7" name="Google Shape;227;p18"/>
          <p:cNvGrpSpPr/>
          <p:nvPr/>
        </p:nvGrpSpPr>
        <p:grpSpPr>
          <a:xfrm>
            <a:off x="-661700" y="-493700"/>
            <a:ext cx="9346700" cy="3322550"/>
            <a:chOff x="-661700" y="-493700"/>
            <a:chExt cx="9346700" cy="3322550"/>
          </a:xfrm>
        </p:grpSpPr>
        <p:sp>
          <p:nvSpPr>
            <p:cNvPr id="228" name="Google Shape;228;p18"/>
            <p:cNvSpPr/>
            <p:nvPr/>
          </p:nvSpPr>
          <p:spPr>
            <a:xfrm>
              <a:off x="7651800" y="-493700"/>
              <a:ext cx="1033200" cy="1033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242888" rotWithShape="0" algn="bl" dir="5400000" dist="19050">
                <a:schemeClr val="lt2">
                  <a:alpha val="2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Hind"/>
                <a:ea typeface="Hind"/>
                <a:cs typeface="Hind"/>
                <a:sym typeface="Hind"/>
              </a:endParaRPr>
            </a:p>
          </p:txBody>
        </p:sp>
        <p:sp>
          <p:nvSpPr>
            <p:cNvPr id="229" name="Google Shape;229;p18"/>
            <p:cNvSpPr/>
            <p:nvPr/>
          </p:nvSpPr>
          <p:spPr>
            <a:xfrm>
              <a:off x="-661700" y="1795650"/>
              <a:ext cx="1033200" cy="1033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242888" rotWithShape="0" algn="bl" dir="5400000" dist="19050">
                <a:schemeClr val="lt2">
                  <a:alpha val="2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Hind"/>
                <a:ea typeface="Hind"/>
                <a:cs typeface="Hind"/>
                <a:sym typeface="Hind"/>
              </a:endParaRPr>
            </a:p>
          </p:txBody>
        </p:sp>
      </p:grpSp>
      <p:sp>
        <p:nvSpPr>
          <p:cNvPr id="230" name="Google Shape;230;p18"/>
          <p:cNvSpPr txBox="1"/>
          <p:nvPr>
            <p:ph idx="1" type="subTitle"/>
          </p:nvPr>
        </p:nvSpPr>
        <p:spPr>
          <a:xfrm>
            <a:off x="720000" y="1302875"/>
            <a:ext cx="7704000" cy="330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1" name="Google Shape;231;p1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4_1_1_1"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9"/>
          <p:cNvSpPr txBox="1"/>
          <p:nvPr>
            <p:ph idx="1" type="subTitle"/>
          </p:nvPr>
        </p:nvSpPr>
        <p:spPr>
          <a:xfrm>
            <a:off x="720000" y="1178100"/>
            <a:ext cx="7704000" cy="140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" name="Google Shape;234;p1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6" name="Google Shape;236;p20"/>
          <p:cNvGrpSpPr/>
          <p:nvPr/>
        </p:nvGrpSpPr>
        <p:grpSpPr>
          <a:xfrm>
            <a:off x="-1671474" y="-1949076"/>
            <a:ext cx="12451550" cy="8558752"/>
            <a:chOff x="-1671474" y="-1949076"/>
            <a:chExt cx="12451550" cy="8558752"/>
          </a:xfrm>
        </p:grpSpPr>
        <p:pic>
          <p:nvPicPr>
            <p:cNvPr id="237" name="Google Shape;237;p20"/>
            <p:cNvPicPr preferRelativeResize="0"/>
            <p:nvPr/>
          </p:nvPicPr>
          <p:blipFill rotWithShape="1">
            <a:blip r:embed="rId2">
              <a:alphaModFix/>
            </a:blip>
            <a:srcRect b="0" l="26088" r="36747" t="0"/>
            <a:stretch/>
          </p:blipFill>
          <p:spPr>
            <a:xfrm flipH="1" rot="1555744">
              <a:off x="-1400719" y="3947688"/>
              <a:ext cx="3398216" cy="202074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8" name="Google Shape;238;p20"/>
            <p:cNvPicPr preferRelativeResize="0"/>
            <p:nvPr/>
          </p:nvPicPr>
          <p:blipFill rotWithShape="1">
            <a:blip r:embed="rId3">
              <a:alphaModFix/>
            </a:blip>
            <a:srcRect b="0" l="-89" r="47435" t="0"/>
            <a:stretch/>
          </p:blipFill>
          <p:spPr>
            <a:xfrm flipH="1" rot="-8252485">
              <a:off x="6891216" y="-968309"/>
              <a:ext cx="3690717" cy="202074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39" name="Google Shape;239;p2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40" name="Google Shape;240;p20"/>
          <p:cNvSpPr txBox="1"/>
          <p:nvPr>
            <p:ph idx="1" type="subTitle"/>
          </p:nvPr>
        </p:nvSpPr>
        <p:spPr>
          <a:xfrm>
            <a:off x="5194145" y="3136004"/>
            <a:ext cx="2640000" cy="117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1" name="Google Shape;241;p20"/>
          <p:cNvSpPr txBox="1"/>
          <p:nvPr>
            <p:ph idx="2" type="subTitle"/>
          </p:nvPr>
        </p:nvSpPr>
        <p:spPr>
          <a:xfrm>
            <a:off x="1309843" y="3136004"/>
            <a:ext cx="2640000" cy="117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2" name="Google Shape;242;p20"/>
          <p:cNvSpPr txBox="1"/>
          <p:nvPr>
            <p:ph idx="3" type="subTitle"/>
          </p:nvPr>
        </p:nvSpPr>
        <p:spPr>
          <a:xfrm>
            <a:off x="1309843" y="2704302"/>
            <a:ext cx="26400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243" name="Google Shape;243;p20"/>
          <p:cNvSpPr txBox="1"/>
          <p:nvPr>
            <p:ph idx="4" type="subTitle"/>
          </p:nvPr>
        </p:nvSpPr>
        <p:spPr>
          <a:xfrm>
            <a:off x="5194145" y="2704302"/>
            <a:ext cx="26400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3941203"/>
            <a:ext cx="9143998" cy="202074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" name="Google Shape;32;p3"/>
          <p:cNvGrpSpPr/>
          <p:nvPr/>
        </p:nvGrpSpPr>
        <p:grpSpPr>
          <a:xfrm>
            <a:off x="-1070300" y="-742025"/>
            <a:ext cx="11379674" cy="6578375"/>
            <a:chOff x="-1070300" y="-742025"/>
            <a:chExt cx="11379674" cy="6578375"/>
          </a:xfrm>
        </p:grpSpPr>
        <p:grpSp>
          <p:nvGrpSpPr>
            <p:cNvPr id="33" name="Google Shape;33;p3"/>
            <p:cNvGrpSpPr/>
            <p:nvPr/>
          </p:nvGrpSpPr>
          <p:grpSpPr>
            <a:xfrm>
              <a:off x="-1070300" y="369050"/>
              <a:ext cx="2284449" cy="2284449"/>
              <a:chOff x="-1264450" y="1752750"/>
              <a:chExt cx="2284449" cy="2284449"/>
            </a:xfrm>
          </p:grpSpPr>
          <p:pic>
            <p:nvPicPr>
              <p:cNvPr id="34" name="Google Shape;34;p3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-1264450" y="1752750"/>
                <a:ext cx="2284449" cy="228444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5" name="Google Shape;35;p3"/>
              <p:cNvSpPr/>
              <p:nvPr/>
            </p:nvSpPr>
            <p:spPr>
              <a:xfrm>
                <a:off x="-864726" y="2152474"/>
                <a:ext cx="1485000" cy="14850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blurRad="242888" rotWithShape="0" algn="bl" dir="5400000" dist="19050">
                  <a:schemeClr val="lt2">
                    <a:alpha val="2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Hind"/>
                  <a:ea typeface="Hind"/>
                  <a:cs typeface="Hind"/>
                  <a:sym typeface="Hind"/>
                </a:endParaRPr>
              </a:p>
            </p:txBody>
          </p:sp>
        </p:grpSp>
        <p:grpSp>
          <p:nvGrpSpPr>
            <p:cNvPr id="36" name="Google Shape;36;p3"/>
            <p:cNvGrpSpPr/>
            <p:nvPr/>
          </p:nvGrpSpPr>
          <p:grpSpPr>
            <a:xfrm>
              <a:off x="8024925" y="2787475"/>
              <a:ext cx="2284449" cy="2284449"/>
              <a:chOff x="-1264450" y="1752750"/>
              <a:chExt cx="2284449" cy="2284449"/>
            </a:xfrm>
          </p:grpSpPr>
          <p:pic>
            <p:nvPicPr>
              <p:cNvPr id="37" name="Google Shape;37;p3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-1264450" y="1752750"/>
                <a:ext cx="2284449" cy="228444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8" name="Google Shape;38;p3"/>
              <p:cNvSpPr/>
              <p:nvPr/>
            </p:nvSpPr>
            <p:spPr>
              <a:xfrm>
                <a:off x="-864726" y="2152474"/>
                <a:ext cx="1485000" cy="14850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blurRad="242888" rotWithShape="0" algn="bl" dir="5400000" dist="19050">
                  <a:schemeClr val="lt2">
                    <a:alpha val="2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Hind"/>
                  <a:ea typeface="Hind"/>
                  <a:cs typeface="Hind"/>
                  <a:sym typeface="Hind"/>
                </a:endParaRPr>
              </a:p>
            </p:txBody>
          </p:sp>
        </p:grpSp>
        <p:sp>
          <p:nvSpPr>
            <p:cNvPr id="39" name="Google Shape;39;p3"/>
            <p:cNvSpPr/>
            <p:nvPr/>
          </p:nvSpPr>
          <p:spPr>
            <a:xfrm>
              <a:off x="7248975" y="-742025"/>
              <a:ext cx="1033200" cy="1033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242888" rotWithShape="0" algn="bl" dir="5400000" dist="19050">
                <a:schemeClr val="lt2">
                  <a:alpha val="2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Hind"/>
                <a:ea typeface="Hind"/>
                <a:cs typeface="Hind"/>
                <a:sym typeface="Hind"/>
              </a:endParaRPr>
            </a:p>
          </p:txBody>
        </p:sp>
        <p:sp>
          <p:nvSpPr>
            <p:cNvPr id="40" name="Google Shape;40;p3"/>
            <p:cNvSpPr/>
            <p:nvPr/>
          </p:nvSpPr>
          <p:spPr>
            <a:xfrm>
              <a:off x="780625" y="4803150"/>
              <a:ext cx="1033200" cy="1033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242888" rotWithShape="0" algn="bl" dir="5400000" dist="19050">
                <a:schemeClr val="lt2">
                  <a:alpha val="2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Hind"/>
                <a:ea typeface="Hind"/>
                <a:cs typeface="Hind"/>
                <a:sym typeface="Hind"/>
              </a:endParaRPr>
            </a:p>
          </p:txBody>
        </p:sp>
      </p:grpSp>
      <p:sp>
        <p:nvSpPr>
          <p:cNvPr id="41" name="Google Shape;41;p3"/>
          <p:cNvSpPr txBox="1"/>
          <p:nvPr>
            <p:ph type="title"/>
          </p:nvPr>
        </p:nvSpPr>
        <p:spPr>
          <a:xfrm>
            <a:off x="2038200" y="2566625"/>
            <a:ext cx="5067600" cy="107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2" name="Google Shape;42;p3"/>
          <p:cNvSpPr txBox="1"/>
          <p:nvPr>
            <p:ph hasCustomPrompt="1" idx="2" type="title"/>
          </p:nvPr>
        </p:nvSpPr>
        <p:spPr>
          <a:xfrm>
            <a:off x="4039500" y="1085325"/>
            <a:ext cx="1065000" cy="915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5000">
                <a:latin typeface="Hind"/>
                <a:ea typeface="Hind"/>
                <a:cs typeface="Hind"/>
                <a:sym typeface="Hin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3" name="Google Shape;43;p3"/>
          <p:cNvSpPr txBox="1"/>
          <p:nvPr>
            <p:ph idx="1" type="subTitle"/>
          </p:nvPr>
        </p:nvSpPr>
        <p:spPr>
          <a:xfrm>
            <a:off x="2038200" y="3672425"/>
            <a:ext cx="5067600" cy="51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44" name="Google Shape;44;p3"/>
          <p:cNvGrpSpPr/>
          <p:nvPr/>
        </p:nvGrpSpPr>
        <p:grpSpPr>
          <a:xfrm>
            <a:off x="371375" y="146825"/>
            <a:ext cx="7989463" cy="4799025"/>
            <a:chOff x="371375" y="146825"/>
            <a:chExt cx="7989463" cy="4799025"/>
          </a:xfrm>
        </p:grpSpPr>
        <p:sp>
          <p:nvSpPr>
            <p:cNvPr id="45" name="Google Shape;45;p3"/>
            <p:cNvSpPr/>
            <p:nvPr/>
          </p:nvSpPr>
          <p:spPr>
            <a:xfrm>
              <a:off x="7677138" y="3427875"/>
              <a:ext cx="683700" cy="683700"/>
            </a:xfrm>
            <a:prstGeom prst="mathPlus">
              <a:avLst>
                <a:gd fmla="val 23520" name="adj1"/>
              </a:avLst>
            </a:prstGeom>
            <a:solidFill>
              <a:srgbClr val="77BEE0">
                <a:alpha val="1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Hind"/>
                <a:ea typeface="Hind"/>
                <a:cs typeface="Hind"/>
                <a:sym typeface="Hind"/>
              </a:endParaRPr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371375" y="146825"/>
              <a:ext cx="683700" cy="683700"/>
            </a:xfrm>
            <a:prstGeom prst="mathPlus">
              <a:avLst>
                <a:gd fmla="val 23520" name="adj1"/>
              </a:avLst>
            </a:prstGeom>
            <a:solidFill>
              <a:srgbClr val="CFE7EF">
                <a:alpha val="28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Hind"/>
                <a:ea typeface="Hind"/>
                <a:cs typeface="Hind"/>
                <a:sym typeface="Hind"/>
              </a:endParaRPr>
            </a:p>
          </p:txBody>
        </p:sp>
        <p:sp>
          <p:nvSpPr>
            <p:cNvPr id="47" name="Google Shape;47;p3"/>
            <p:cNvSpPr/>
            <p:nvPr/>
          </p:nvSpPr>
          <p:spPr>
            <a:xfrm>
              <a:off x="7172750" y="4262150"/>
              <a:ext cx="683700" cy="683700"/>
            </a:xfrm>
            <a:prstGeom prst="mathPlus">
              <a:avLst>
                <a:gd fmla="val 23520" name="adj1"/>
              </a:avLst>
            </a:prstGeom>
            <a:solidFill>
              <a:srgbClr val="CFE7EF">
                <a:alpha val="28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Hind"/>
                <a:ea typeface="Hind"/>
                <a:cs typeface="Hind"/>
                <a:sym typeface="Hind"/>
              </a:endParaRPr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AND_TWO_COLUMNS_1_1"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3926653"/>
            <a:ext cx="9143998" cy="202074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6" name="Google Shape;246;p21"/>
          <p:cNvGrpSpPr/>
          <p:nvPr/>
        </p:nvGrpSpPr>
        <p:grpSpPr>
          <a:xfrm>
            <a:off x="-916050" y="0"/>
            <a:ext cx="10584100" cy="3473200"/>
            <a:chOff x="-916050" y="0"/>
            <a:chExt cx="10584100" cy="3473200"/>
          </a:xfrm>
        </p:grpSpPr>
        <p:sp>
          <p:nvSpPr>
            <p:cNvPr id="247" name="Google Shape;247;p21"/>
            <p:cNvSpPr/>
            <p:nvPr/>
          </p:nvSpPr>
          <p:spPr>
            <a:xfrm>
              <a:off x="-916050" y="0"/>
              <a:ext cx="1419900" cy="1419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242888" rotWithShape="0" algn="bl" dir="5400000" dist="19050">
                <a:schemeClr val="lt2">
                  <a:alpha val="2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Hind"/>
                <a:ea typeface="Hind"/>
                <a:cs typeface="Hind"/>
                <a:sym typeface="Hind"/>
              </a:endParaRPr>
            </a:p>
          </p:txBody>
        </p:sp>
        <p:sp>
          <p:nvSpPr>
            <p:cNvPr id="248" name="Google Shape;248;p21"/>
            <p:cNvSpPr/>
            <p:nvPr/>
          </p:nvSpPr>
          <p:spPr>
            <a:xfrm>
              <a:off x="8634850" y="2440000"/>
              <a:ext cx="1033200" cy="1033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242888" rotWithShape="0" algn="bl" dir="5400000" dist="19050">
                <a:schemeClr val="lt2">
                  <a:alpha val="2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Hind"/>
                <a:ea typeface="Hind"/>
                <a:cs typeface="Hind"/>
                <a:sym typeface="Hind"/>
              </a:endParaRPr>
            </a:p>
          </p:txBody>
        </p:sp>
      </p:grpSp>
      <p:grpSp>
        <p:nvGrpSpPr>
          <p:cNvPr id="249" name="Google Shape;249;p21"/>
          <p:cNvGrpSpPr/>
          <p:nvPr/>
        </p:nvGrpSpPr>
        <p:grpSpPr>
          <a:xfrm>
            <a:off x="-379725" y="947300"/>
            <a:ext cx="9873025" cy="2108550"/>
            <a:chOff x="-379725" y="947300"/>
            <a:chExt cx="9873025" cy="2108550"/>
          </a:xfrm>
        </p:grpSpPr>
        <p:sp>
          <p:nvSpPr>
            <p:cNvPr id="250" name="Google Shape;250;p21"/>
            <p:cNvSpPr/>
            <p:nvPr/>
          </p:nvSpPr>
          <p:spPr>
            <a:xfrm>
              <a:off x="0" y="1688450"/>
              <a:ext cx="683700" cy="683700"/>
            </a:xfrm>
            <a:prstGeom prst="mathPlus">
              <a:avLst>
                <a:gd fmla="val 23520" name="adj1"/>
              </a:avLst>
            </a:prstGeom>
            <a:solidFill>
              <a:srgbClr val="77BEE0">
                <a:alpha val="1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Hind"/>
                <a:ea typeface="Hind"/>
                <a:cs typeface="Hind"/>
                <a:sym typeface="Hind"/>
              </a:endParaRPr>
            </a:p>
          </p:txBody>
        </p:sp>
        <p:sp>
          <p:nvSpPr>
            <p:cNvPr id="251" name="Google Shape;251;p21"/>
            <p:cNvSpPr/>
            <p:nvPr/>
          </p:nvSpPr>
          <p:spPr>
            <a:xfrm>
              <a:off x="8809600" y="947300"/>
              <a:ext cx="683700" cy="683700"/>
            </a:xfrm>
            <a:prstGeom prst="mathPlus">
              <a:avLst>
                <a:gd fmla="val 23520" name="adj1"/>
              </a:avLst>
            </a:prstGeom>
            <a:solidFill>
              <a:srgbClr val="CFE7EF">
                <a:alpha val="28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Hind"/>
                <a:ea typeface="Hind"/>
                <a:cs typeface="Hind"/>
                <a:sym typeface="Hind"/>
              </a:endParaRPr>
            </a:p>
          </p:txBody>
        </p:sp>
        <p:sp>
          <p:nvSpPr>
            <p:cNvPr id="252" name="Google Shape;252;p21"/>
            <p:cNvSpPr/>
            <p:nvPr/>
          </p:nvSpPr>
          <p:spPr>
            <a:xfrm>
              <a:off x="8297450" y="1444750"/>
              <a:ext cx="683700" cy="683700"/>
            </a:xfrm>
            <a:prstGeom prst="mathPlus">
              <a:avLst>
                <a:gd fmla="val 23520" name="adj1"/>
              </a:avLst>
            </a:prstGeom>
            <a:solidFill>
              <a:srgbClr val="CFE7EF">
                <a:alpha val="28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Hind"/>
                <a:ea typeface="Hind"/>
                <a:cs typeface="Hind"/>
                <a:sym typeface="Hind"/>
              </a:endParaRPr>
            </a:p>
          </p:txBody>
        </p:sp>
        <p:sp>
          <p:nvSpPr>
            <p:cNvPr id="253" name="Google Shape;253;p21"/>
            <p:cNvSpPr/>
            <p:nvPr/>
          </p:nvSpPr>
          <p:spPr>
            <a:xfrm>
              <a:off x="-379725" y="2372150"/>
              <a:ext cx="683700" cy="683700"/>
            </a:xfrm>
            <a:prstGeom prst="mathPlus">
              <a:avLst>
                <a:gd fmla="val 23520" name="adj1"/>
              </a:avLst>
            </a:prstGeom>
            <a:solidFill>
              <a:srgbClr val="CFE7EF">
                <a:alpha val="28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Hind"/>
                <a:ea typeface="Hind"/>
                <a:cs typeface="Hind"/>
                <a:sym typeface="Hind"/>
              </a:endParaRPr>
            </a:p>
          </p:txBody>
        </p:sp>
      </p:grpSp>
      <p:sp>
        <p:nvSpPr>
          <p:cNvPr id="254" name="Google Shape;254;p2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55" name="Google Shape;255;p21"/>
          <p:cNvSpPr txBox="1"/>
          <p:nvPr>
            <p:ph idx="1" type="subTitle"/>
          </p:nvPr>
        </p:nvSpPr>
        <p:spPr>
          <a:xfrm>
            <a:off x="4879090" y="1815475"/>
            <a:ext cx="3254100" cy="194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6" name="Google Shape;256;p21"/>
          <p:cNvSpPr txBox="1"/>
          <p:nvPr>
            <p:ph idx="2" type="subTitle"/>
          </p:nvPr>
        </p:nvSpPr>
        <p:spPr>
          <a:xfrm>
            <a:off x="1010813" y="1815475"/>
            <a:ext cx="3254100" cy="194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3">
  <p:cSld name="TITLE_AND_TWO_COLUMNS_1_1_1"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22"/>
          <p:cNvPicPr preferRelativeResize="0"/>
          <p:nvPr/>
        </p:nvPicPr>
        <p:blipFill rotWithShape="1">
          <a:blip r:embed="rId2">
            <a:alphaModFix/>
          </a:blip>
          <a:srcRect b="45405" l="0" r="0" t="0"/>
          <a:stretch/>
        </p:blipFill>
        <p:spPr>
          <a:xfrm>
            <a:off x="0" y="4085401"/>
            <a:ext cx="9143998" cy="11032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9" name="Google Shape;259;p22"/>
          <p:cNvGrpSpPr/>
          <p:nvPr/>
        </p:nvGrpSpPr>
        <p:grpSpPr>
          <a:xfrm>
            <a:off x="-606900" y="-213250"/>
            <a:ext cx="10100200" cy="3820150"/>
            <a:chOff x="-606900" y="-213250"/>
            <a:chExt cx="10100200" cy="3820150"/>
          </a:xfrm>
        </p:grpSpPr>
        <p:sp>
          <p:nvSpPr>
            <p:cNvPr id="260" name="Google Shape;260;p22"/>
            <p:cNvSpPr/>
            <p:nvPr/>
          </p:nvSpPr>
          <p:spPr>
            <a:xfrm flipH="1">
              <a:off x="8322700" y="-213250"/>
              <a:ext cx="1170600" cy="1170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242888" rotWithShape="0" algn="bl" dir="5400000" dist="19050">
                <a:schemeClr val="lt2">
                  <a:alpha val="2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Hind"/>
                <a:ea typeface="Hind"/>
                <a:cs typeface="Hind"/>
                <a:sym typeface="Hind"/>
              </a:endParaRPr>
            </a:p>
          </p:txBody>
        </p:sp>
        <p:sp>
          <p:nvSpPr>
            <p:cNvPr id="261" name="Google Shape;261;p22"/>
            <p:cNvSpPr/>
            <p:nvPr/>
          </p:nvSpPr>
          <p:spPr>
            <a:xfrm flipH="1">
              <a:off x="-606900" y="2573700"/>
              <a:ext cx="1033200" cy="1033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242888" rotWithShape="0" algn="bl" dir="5400000" dist="19050">
                <a:schemeClr val="lt2">
                  <a:alpha val="2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Hind"/>
                <a:ea typeface="Hind"/>
                <a:cs typeface="Hind"/>
                <a:sym typeface="Hind"/>
              </a:endParaRPr>
            </a:p>
          </p:txBody>
        </p:sp>
      </p:grpSp>
      <p:grpSp>
        <p:nvGrpSpPr>
          <p:cNvPr id="262" name="Google Shape;262;p22"/>
          <p:cNvGrpSpPr/>
          <p:nvPr/>
        </p:nvGrpSpPr>
        <p:grpSpPr>
          <a:xfrm>
            <a:off x="-379725" y="947300"/>
            <a:ext cx="9873025" cy="1424850"/>
            <a:chOff x="-379725" y="947300"/>
            <a:chExt cx="9873025" cy="1424850"/>
          </a:xfrm>
        </p:grpSpPr>
        <p:sp>
          <p:nvSpPr>
            <p:cNvPr id="263" name="Google Shape;263;p22"/>
            <p:cNvSpPr/>
            <p:nvPr/>
          </p:nvSpPr>
          <p:spPr>
            <a:xfrm>
              <a:off x="0" y="1688450"/>
              <a:ext cx="683700" cy="683700"/>
            </a:xfrm>
            <a:prstGeom prst="mathPlus">
              <a:avLst>
                <a:gd fmla="val 23520" name="adj1"/>
              </a:avLst>
            </a:prstGeom>
            <a:solidFill>
              <a:srgbClr val="77BEE0">
                <a:alpha val="1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Hind"/>
                <a:ea typeface="Hind"/>
                <a:cs typeface="Hind"/>
                <a:sym typeface="Hind"/>
              </a:endParaRPr>
            </a:p>
          </p:txBody>
        </p:sp>
        <p:sp>
          <p:nvSpPr>
            <p:cNvPr id="264" name="Google Shape;264;p22"/>
            <p:cNvSpPr/>
            <p:nvPr/>
          </p:nvSpPr>
          <p:spPr>
            <a:xfrm>
              <a:off x="8809600" y="947300"/>
              <a:ext cx="683700" cy="683700"/>
            </a:xfrm>
            <a:prstGeom prst="mathPlus">
              <a:avLst>
                <a:gd fmla="val 23520" name="adj1"/>
              </a:avLst>
            </a:prstGeom>
            <a:solidFill>
              <a:srgbClr val="CFE7EF">
                <a:alpha val="28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Hind"/>
                <a:ea typeface="Hind"/>
                <a:cs typeface="Hind"/>
                <a:sym typeface="Hind"/>
              </a:endParaRPr>
            </a:p>
          </p:txBody>
        </p:sp>
        <p:sp>
          <p:nvSpPr>
            <p:cNvPr id="265" name="Google Shape;265;p22"/>
            <p:cNvSpPr/>
            <p:nvPr/>
          </p:nvSpPr>
          <p:spPr>
            <a:xfrm>
              <a:off x="8297450" y="1444750"/>
              <a:ext cx="683700" cy="683700"/>
            </a:xfrm>
            <a:prstGeom prst="mathPlus">
              <a:avLst>
                <a:gd fmla="val 23520" name="adj1"/>
              </a:avLst>
            </a:prstGeom>
            <a:solidFill>
              <a:srgbClr val="CFE7EF">
                <a:alpha val="28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Hind"/>
                <a:ea typeface="Hind"/>
                <a:cs typeface="Hind"/>
                <a:sym typeface="Hind"/>
              </a:endParaRPr>
            </a:p>
          </p:txBody>
        </p:sp>
        <p:sp>
          <p:nvSpPr>
            <p:cNvPr id="266" name="Google Shape;266;p22"/>
            <p:cNvSpPr/>
            <p:nvPr/>
          </p:nvSpPr>
          <p:spPr>
            <a:xfrm>
              <a:off x="-379725" y="1127225"/>
              <a:ext cx="683700" cy="683700"/>
            </a:xfrm>
            <a:prstGeom prst="mathPlus">
              <a:avLst>
                <a:gd fmla="val 23520" name="adj1"/>
              </a:avLst>
            </a:prstGeom>
            <a:solidFill>
              <a:srgbClr val="CFE7EF">
                <a:alpha val="28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Hind"/>
                <a:ea typeface="Hind"/>
                <a:cs typeface="Hind"/>
                <a:sym typeface="Hind"/>
              </a:endParaRPr>
            </a:p>
          </p:txBody>
        </p:sp>
      </p:grpSp>
      <p:sp>
        <p:nvSpPr>
          <p:cNvPr id="267" name="Google Shape;267;p2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68" name="Google Shape;268;p22"/>
          <p:cNvSpPr txBox="1"/>
          <p:nvPr>
            <p:ph idx="1" type="subTitle"/>
          </p:nvPr>
        </p:nvSpPr>
        <p:spPr>
          <a:xfrm>
            <a:off x="4603501" y="1169750"/>
            <a:ext cx="3820500" cy="3434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" name="Google Shape;269;p22"/>
          <p:cNvSpPr txBox="1"/>
          <p:nvPr>
            <p:ph idx="2" type="subTitle"/>
          </p:nvPr>
        </p:nvSpPr>
        <p:spPr>
          <a:xfrm>
            <a:off x="720000" y="1169750"/>
            <a:ext cx="3820500" cy="3434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4002403"/>
            <a:ext cx="9143998" cy="2020744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2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73" name="Google Shape;273;p23"/>
          <p:cNvSpPr txBox="1"/>
          <p:nvPr>
            <p:ph idx="1" type="subTitle"/>
          </p:nvPr>
        </p:nvSpPr>
        <p:spPr>
          <a:xfrm>
            <a:off x="937625" y="3137443"/>
            <a:ext cx="2175300" cy="101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4" name="Google Shape;274;p23"/>
          <p:cNvSpPr txBox="1"/>
          <p:nvPr>
            <p:ph idx="2" type="subTitle"/>
          </p:nvPr>
        </p:nvSpPr>
        <p:spPr>
          <a:xfrm>
            <a:off x="3484348" y="3137443"/>
            <a:ext cx="2175300" cy="101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5" name="Google Shape;275;p23"/>
          <p:cNvSpPr txBox="1"/>
          <p:nvPr>
            <p:ph idx="3" type="subTitle"/>
          </p:nvPr>
        </p:nvSpPr>
        <p:spPr>
          <a:xfrm>
            <a:off x="6031075" y="3137443"/>
            <a:ext cx="2175300" cy="101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6" name="Google Shape;276;p23"/>
          <p:cNvSpPr txBox="1"/>
          <p:nvPr>
            <p:ph idx="4" type="subTitle"/>
          </p:nvPr>
        </p:nvSpPr>
        <p:spPr>
          <a:xfrm>
            <a:off x="937625" y="2602974"/>
            <a:ext cx="2175300" cy="66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277" name="Google Shape;277;p23"/>
          <p:cNvSpPr txBox="1"/>
          <p:nvPr>
            <p:ph idx="5" type="subTitle"/>
          </p:nvPr>
        </p:nvSpPr>
        <p:spPr>
          <a:xfrm>
            <a:off x="3484352" y="2602974"/>
            <a:ext cx="2175300" cy="66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278" name="Google Shape;278;p23"/>
          <p:cNvSpPr txBox="1"/>
          <p:nvPr>
            <p:ph idx="6" type="subTitle"/>
          </p:nvPr>
        </p:nvSpPr>
        <p:spPr>
          <a:xfrm>
            <a:off x="6031075" y="2602974"/>
            <a:ext cx="2175300" cy="66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grpSp>
        <p:nvGrpSpPr>
          <p:cNvPr id="279" name="Google Shape;279;p23"/>
          <p:cNvGrpSpPr/>
          <p:nvPr/>
        </p:nvGrpSpPr>
        <p:grpSpPr>
          <a:xfrm>
            <a:off x="-1294883" y="406951"/>
            <a:ext cx="11470969" cy="4427369"/>
            <a:chOff x="-1294883" y="406951"/>
            <a:chExt cx="11470969" cy="4427369"/>
          </a:xfrm>
        </p:grpSpPr>
        <p:grpSp>
          <p:nvGrpSpPr>
            <p:cNvPr id="280" name="Google Shape;280;p23"/>
            <p:cNvGrpSpPr/>
            <p:nvPr/>
          </p:nvGrpSpPr>
          <p:grpSpPr>
            <a:xfrm>
              <a:off x="-1294883" y="3089001"/>
              <a:ext cx="1745319" cy="1745319"/>
              <a:chOff x="-1264450" y="1752750"/>
              <a:chExt cx="2284449" cy="2284449"/>
            </a:xfrm>
          </p:grpSpPr>
          <p:pic>
            <p:nvPicPr>
              <p:cNvPr id="281" name="Google Shape;281;p23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-1264450" y="1752750"/>
                <a:ext cx="2284449" cy="228444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82" name="Google Shape;282;p23"/>
              <p:cNvSpPr/>
              <p:nvPr/>
            </p:nvSpPr>
            <p:spPr>
              <a:xfrm>
                <a:off x="-864726" y="2152474"/>
                <a:ext cx="1485000" cy="14850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blurRad="242888" rotWithShape="0" algn="bl" dir="5400000" dist="19050">
                  <a:schemeClr val="lt2">
                    <a:alpha val="2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Hind"/>
                  <a:ea typeface="Hind"/>
                  <a:cs typeface="Hind"/>
                  <a:sym typeface="Hind"/>
                </a:endParaRPr>
              </a:p>
            </p:txBody>
          </p:sp>
        </p:grpSp>
        <p:grpSp>
          <p:nvGrpSpPr>
            <p:cNvPr id="283" name="Google Shape;283;p23"/>
            <p:cNvGrpSpPr/>
            <p:nvPr/>
          </p:nvGrpSpPr>
          <p:grpSpPr>
            <a:xfrm>
              <a:off x="8430767" y="406951"/>
              <a:ext cx="1745319" cy="1745319"/>
              <a:chOff x="-1264450" y="1752750"/>
              <a:chExt cx="2284449" cy="2284449"/>
            </a:xfrm>
          </p:grpSpPr>
          <p:pic>
            <p:nvPicPr>
              <p:cNvPr id="284" name="Google Shape;284;p23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-1264450" y="1752750"/>
                <a:ext cx="2284449" cy="228444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85" name="Google Shape;285;p23"/>
              <p:cNvSpPr/>
              <p:nvPr/>
            </p:nvSpPr>
            <p:spPr>
              <a:xfrm>
                <a:off x="-864726" y="2152474"/>
                <a:ext cx="1485000" cy="14850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blurRad="242888" rotWithShape="0" algn="bl" dir="5400000" dist="19050">
                  <a:schemeClr val="lt2">
                    <a:alpha val="2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Hind"/>
                  <a:ea typeface="Hind"/>
                  <a:cs typeface="Hind"/>
                  <a:sym typeface="Hind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7" name="Google Shape;287;p24"/>
          <p:cNvGrpSpPr/>
          <p:nvPr/>
        </p:nvGrpSpPr>
        <p:grpSpPr>
          <a:xfrm>
            <a:off x="-1722674" y="-2260554"/>
            <a:ext cx="12880725" cy="9405380"/>
            <a:chOff x="-1722674" y="-2260554"/>
            <a:chExt cx="12880725" cy="9405380"/>
          </a:xfrm>
        </p:grpSpPr>
        <p:pic>
          <p:nvPicPr>
            <p:cNvPr id="288" name="Google Shape;288;p24"/>
            <p:cNvPicPr preferRelativeResize="0"/>
            <p:nvPr/>
          </p:nvPicPr>
          <p:blipFill rotWithShape="1">
            <a:blip r:embed="rId2">
              <a:alphaModFix/>
            </a:blip>
            <a:srcRect b="0" l="18668" r="29816" t="0"/>
            <a:stretch/>
          </p:blipFill>
          <p:spPr>
            <a:xfrm rot="-1555742">
              <a:off x="6242855" y="4195943"/>
              <a:ext cx="4710491" cy="202074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9" name="Google Shape;289;p24"/>
            <p:cNvPicPr preferRelativeResize="0"/>
            <p:nvPr/>
          </p:nvPicPr>
          <p:blipFill rotWithShape="1">
            <a:blip r:embed="rId3">
              <a:alphaModFix/>
            </a:blip>
            <a:srcRect b="0" l="26764" r="28812" t="0"/>
            <a:stretch/>
          </p:blipFill>
          <p:spPr>
            <a:xfrm rot="8252475">
              <a:off x="-1573222" y="-1154451"/>
              <a:ext cx="4062040" cy="202074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90" name="Google Shape;290;p2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91" name="Google Shape;291;p24"/>
          <p:cNvSpPr txBox="1"/>
          <p:nvPr>
            <p:ph idx="1" type="subTitle"/>
          </p:nvPr>
        </p:nvSpPr>
        <p:spPr>
          <a:xfrm>
            <a:off x="2045927" y="1986339"/>
            <a:ext cx="19782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2" name="Google Shape;292;p24"/>
          <p:cNvSpPr txBox="1"/>
          <p:nvPr>
            <p:ph idx="2" type="subTitle"/>
          </p:nvPr>
        </p:nvSpPr>
        <p:spPr>
          <a:xfrm>
            <a:off x="5119848" y="1986339"/>
            <a:ext cx="19782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3" name="Google Shape;293;p24"/>
          <p:cNvSpPr txBox="1"/>
          <p:nvPr>
            <p:ph idx="3" type="subTitle"/>
          </p:nvPr>
        </p:nvSpPr>
        <p:spPr>
          <a:xfrm>
            <a:off x="2045927" y="3629214"/>
            <a:ext cx="19782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4" name="Google Shape;294;p24"/>
          <p:cNvSpPr txBox="1"/>
          <p:nvPr>
            <p:ph idx="4" type="subTitle"/>
          </p:nvPr>
        </p:nvSpPr>
        <p:spPr>
          <a:xfrm>
            <a:off x="5119848" y="3629214"/>
            <a:ext cx="19782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5" name="Google Shape;295;p24"/>
          <p:cNvSpPr txBox="1"/>
          <p:nvPr>
            <p:ph idx="5" type="subTitle"/>
          </p:nvPr>
        </p:nvSpPr>
        <p:spPr>
          <a:xfrm>
            <a:off x="2045927" y="1602327"/>
            <a:ext cx="1978200" cy="50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296" name="Google Shape;296;p24"/>
          <p:cNvSpPr txBox="1"/>
          <p:nvPr>
            <p:ph idx="6" type="subTitle"/>
          </p:nvPr>
        </p:nvSpPr>
        <p:spPr>
          <a:xfrm>
            <a:off x="2045927" y="3245302"/>
            <a:ext cx="1978200" cy="50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297" name="Google Shape;297;p24"/>
          <p:cNvSpPr txBox="1"/>
          <p:nvPr>
            <p:ph idx="7" type="subTitle"/>
          </p:nvPr>
        </p:nvSpPr>
        <p:spPr>
          <a:xfrm>
            <a:off x="5119844" y="1602327"/>
            <a:ext cx="1978200" cy="50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298" name="Google Shape;298;p24"/>
          <p:cNvSpPr txBox="1"/>
          <p:nvPr>
            <p:ph idx="8" type="subTitle"/>
          </p:nvPr>
        </p:nvSpPr>
        <p:spPr>
          <a:xfrm>
            <a:off x="5119844" y="3245302"/>
            <a:ext cx="1978200" cy="50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Google Shape;300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400000">
            <a:off x="5711526" y="1445376"/>
            <a:ext cx="7209749" cy="1593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1" name="Google Shape;301;p25"/>
          <p:cNvGrpSpPr/>
          <p:nvPr/>
        </p:nvGrpSpPr>
        <p:grpSpPr>
          <a:xfrm>
            <a:off x="-373900" y="1304188"/>
            <a:ext cx="1162225" cy="2979575"/>
            <a:chOff x="-373900" y="1304188"/>
            <a:chExt cx="1162225" cy="2979575"/>
          </a:xfrm>
        </p:grpSpPr>
        <p:sp>
          <p:nvSpPr>
            <p:cNvPr id="302" name="Google Shape;302;p25"/>
            <p:cNvSpPr/>
            <p:nvPr/>
          </p:nvSpPr>
          <p:spPr>
            <a:xfrm>
              <a:off x="104625" y="3063588"/>
              <a:ext cx="683700" cy="683700"/>
            </a:xfrm>
            <a:prstGeom prst="mathPlus">
              <a:avLst>
                <a:gd fmla="val 23520" name="adj1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Hind"/>
                <a:ea typeface="Hind"/>
                <a:cs typeface="Hind"/>
                <a:sym typeface="Hind"/>
              </a:endParaRPr>
            </a:p>
          </p:txBody>
        </p:sp>
        <p:sp>
          <p:nvSpPr>
            <p:cNvPr id="303" name="Google Shape;303;p25"/>
            <p:cNvSpPr/>
            <p:nvPr/>
          </p:nvSpPr>
          <p:spPr>
            <a:xfrm>
              <a:off x="65675" y="1304188"/>
              <a:ext cx="683700" cy="683700"/>
            </a:xfrm>
            <a:prstGeom prst="mathPlus">
              <a:avLst>
                <a:gd fmla="val 23520" name="adj1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Hind"/>
                <a:ea typeface="Hind"/>
                <a:cs typeface="Hind"/>
                <a:sym typeface="Hind"/>
              </a:endParaRPr>
            </a:p>
          </p:txBody>
        </p:sp>
        <p:sp>
          <p:nvSpPr>
            <p:cNvPr id="304" name="Google Shape;304;p25"/>
            <p:cNvSpPr/>
            <p:nvPr/>
          </p:nvSpPr>
          <p:spPr>
            <a:xfrm>
              <a:off x="-373900" y="3600063"/>
              <a:ext cx="683700" cy="683700"/>
            </a:xfrm>
            <a:prstGeom prst="mathPlus">
              <a:avLst>
                <a:gd fmla="val 23520" name="adj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Hind"/>
                <a:ea typeface="Hind"/>
                <a:cs typeface="Hind"/>
                <a:sym typeface="Hind"/>
              </a:endParaRPr>
            </a:p>
          </p:txBody>
        </p:sp>
      </p:grpSp>
      <p:grpSp>
        <p:nvGrpSpPr>
          <p:cNvPr id="305" name="Google Shape;305;p25"/>
          <p:cNvGrpSpPr/>
          <p:nvPr/>
        </p:nvGrpSpPr>
        <p:grpSpPr>
          <a:xfrm>
            <a:off x="-1189647" y="1817842"/>
            <a:ext cx="1864339" cy="1864339"/>
            <a:chOff x="-1264450" y="1752750"/>
            <a:chExt cx="2284449" cy="2284449"/>
          </a:xfrm>
        </p:grpSpPr>
        <p:pic>
          <p:nvPicPr>
            <p:cNvPr id="306" name="Google Shape;306;p2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1264450" y="1752750"/>
              <a:ext cx="2284449" cy="22844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7" name="Google Shape;307;p25"/>
            <p:cNvSpPr/>
            <p:nvPr/>
          </p:nvSpPr>
          <p:spPr>
            <a:xfrm>
              <a:off x="-864726" y="2152474"/>
              <a:ext cx="1485000" cy="1485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242888" rotWithShape="0" algn="bl" dir="5400000" dist="19050">
                <a:schemeClr val="lt2">
                  <a:alpha val="2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Hind"/>
                <a:ea typeface="Hind"/>
                <a:cs typeface="Hind"/>
                <a:sym typeface="Hind"/>
              </a:endParaRPr>
            </a:p>
          </p:txBody>
        </p:sp>
      </p:grpSp>
      <p:sp>
        <p:nvSpPr>
          <p:cNvPr id="308" name="Google Shape;308;p2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09" name="Google Shape;309;p25"/>
          <p:cNvSpPr txBox="1"/>
          <p:nvPr>
            <p:ph idx="1" type="subTitle"/>
          </p:nvPr>
        </p:nvSpPr>
        <p:spPr>
          <a:xfrm>
            <a:off x="991727" y="1987909"/>
            <a:ext cx="19860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0" name="Google Shape;310;p25"/>
          <p:cNvSpPr txBox="1"/>
          <p:nvPr>
            <p:ph idx="2" type="subTitle"/>
          </p:nvPr>
        </p:nvSpPr>
        <p:spPr>
          <a:xfrm>
            <a:off x="3579000" y="1987909"/>
            <a:ext cx="19860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1" name="Google Shape;311;p25"/>
          <p:cNvSpPr txBox="1"/>
          <p:nvPr>
            <p:ph idx="3" type="subTitle"/>
          </p:nvPr>
        </p:nvSpPr>
        <p:spPr>
          <a:xfrm>
            <a:off x="991727" y="3624223"/>
            <a:ext cx="19860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2" name="Google Shape;312;p25"/>
          <p:cNvSpPr txBox="1"/>
          <p:nvPr>
            <p:ph idx="4" type="subTitle"/>
          </p:nvPr>
        </p:nvSpPr>
        <p:spPr>
          <a:xfrm>
            <a:off x="3579000" y="3624223"/>
            <a:ext cx="19860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3" name="Google Shape;313;p25"/>
          <p:cNvSpPr txBox="1"/>
          <p:nvPr>
            <p:ph idx="5" type="subTitle"/>
          </p:nvPr>
        </p:nvSpPr>
        <p:spPr>
          <a:xfrm>
            <a:off x="6166273" y="1987909"/>
            <a:ext cx="19860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4" name="Google Shape;314;p25"/>
          <p:cNvSpPr txBox="1"/>
          <p:nvPr>
            <p:ph idx="6" type="subTitle"/>
          </p:nvPr>
        </p:nvSpPr>
        <p:spPr>
          <a:xfrm>
            <a:off x="6166273" y="3624223"/>
            <a:ext cx="19860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5" name="Google Shape;315;p25"/>
          <p:cNvSpPr txBox="1"/>
          <p:nvPr>
            <p:ph idx="7" type="subTitle"/>
          </p:nvPr>
        </p:nvSpPr>
        <p:spPr>
          <a:xfrm>
            <a:off x="992627" y="1618400"/>
            <a:ext cx="19842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316" name="Google Shape;316;p25"/>
          <p:cNvSpPr txBox="1"/>
          <p:nvPr>
            <p:ph idx="8" type="subTitle"/>
          </p:nvPr>
        </p:nvSpPr>
        <p:spPr>
          <a:xfrm>
            <a:off x="3579900" y="1618400"/>
            <a:ext cx="19842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317" name="Google Shape;317;p25"/>
          <p:cNvSpPr txBox="1"/>
          <p:nvPr>
            <p:ph idx="9" type="subTitle"/>
          </p:nvPr>
        </p:nvSpPr>
        <p:spPr>
          <a:xfrm>
            <a:off x="6167173" y="1618400"/>
            <a:ext cx="19842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318" name="Google Shape;318;p25"/>
          <p:cNvSpPr txBox="1"/>
          <p:nvPr>
            <p:ph idx="13" type="subTitle"/>
          </p:nvPr>
        </p:nvSpPr>
        <p:spPr>
          <a:xfrm>
            <a:off x="992627" y="3254690"/>
            <a:ext cx="19842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319" name="Google Shape;319;p25"/>
          <p:cNvSpPr txBox="1"/>
          <p:nvPr>
            <p:ph idx="14" type="subTitle"/>
          </p:nvPr>
        </p:nvSpPr>
        <p:spPr>
          <a:xfrm>
            <a:off x="3579900" y="3254690"/>
            <a:ext cx="19842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320" name="Google Shape;320;p25"/>
          <p:cNvSpPr txBox="1"/>
          <p:nvPr>
            <p:ph idx="15" type="subTitle"/>
          </p:nvPr>
        </p:nvSpPr>
        <p:spPr>
          <a:xfrm>
            <a:off x="6167173" y="3254690"/>
            <a:ext cx="19842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2" name="Google Shape;322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4499628"/>
            <a:ext cx="9143998" cy="202074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3" name="Google Shape;323;p26"/>
          <p:cNvGrpSpPr/>
          <p:nvPr/>
        </p:nvGrpSpPr>
        <p:grpSpPr>
          <a:xfrm>
            <a:off x="-293800" y="-325925"/>
            <a:ext cx="10174963" cy="4391141"/>
            <a:chOff x="-293800" y="-325925"/>
            <a:chExt cx="10174963" cy="4391141"/>
          </a:xfrm>
        </p:grpSpPr>
        <p:grpSp>
          <p:nvGrpSpPr>
            <p:cNvPr id="324" name="Google Shape;324;p26"/>
            <p:cNvGrpSpPr/>
            <p:nvPr/>
          </p:nvGrpSpPr>
          <p:grpSpPr>
            <a:xfrm>
              <a:off x="6894246" y="1078299"/>
              <a:ext cx="2986917" cy="2986917"/>
              <a:chOff x="-1264450" y="1752750"/>
              <a:chExt cx="2284449" cy="2284449"/>
            </a:xfrm>
          </p:grpSpPr>
          <p:pic>
            <p:nvPicPr>
              <p:cNvPr id="325" name="Google Shape;325;p26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-1264450" y="1752750"/>
                <a:ext cx="2284449" cy="228444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26" name="Google Shape;326;p26"/>
              <p:cNvSpPr/>
              <p:nvPr/>
            </p:nvSpPr>
            <p:spPr>
              <a:xfrm>
                <a:off x="-864726" y="2152474"/>
                <a:ext cx="1485000" cy="14850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blurRad="242888" rotWithShape="0" algn="bl" dir="5400000" dist="19050">
                  <a:schemeClr val="lt2">
                    <a:alpha val="2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Hind"/>
                  <a:ea typeface="Hind"/>
                  <a:cs typeface="Hind"/>
                  <a:sym typeface="Hind"/>
                </a:endParaRPr>
              </a:p>
            </p:txBody>
          </p:sp>
        </p:grpSp>
        <p:sp>
          <p:nvSpPr>
            <p:cNvPr id="327" name="Google Shape;327;p26"/>
            <p:cNvSpPr/>
            <p:nvPr/>
          </p:nvSpPr>
          <p:spPr>
            <a:xfrm>
              <a:off x="-293800" y="-325925"/>
              <a:ext cx="1177800" cy="11778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242888" rotWithShape="0" algn="bl" dir="5400000" dist="19050">
                <a:schemeClr val="lt2">
                  <a:alpha val="2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Hind"/>
                <a:ea typeface="Hind"/>
                <a:cs typeface="Hind"/>
                <a:sym typeface="Hind"/>
              </a:endParaRPr>
            </a:p>
          </p:txBody>
        </p:sp>
      </p:grpSp>
      <p:grpSp>
        <p:nvGrpSpPr>
          <p:cNvPr id="328" name="Google Shape;328;p26"/>
          <p:cNvGrpSpPr/>
          <p:nvPr/>
        </p:nvGrpSpPr>
        <p:grpSpPr>
          <a:xfrm>
            <a:off x="-332975" y="35050"/>
            <a:ext cx="9521450" cy="4910800"/>
            <a:chOff x="-332975" y="35050"/>
            <a:chExt cx="9521450" cy="4910800"/>
          </a:xfrm>
        </p:grpSpPr>
        <p:sp>
          <p:nvSpPr>
            <p:cNvPr id="329" name="Google Shape;329;p26"/>
            <p:cNvSpPr/>
            <p:nvPr/>
          </p:nvSpPr>
          <p:spPr>
            <a:xfrm>
              <a:off x="7217050" y="781325"/>
              <a:ext cx="683700" cy="683700"/>
            </a:xfrm>
            <a:prstGeom prst="mathPlus">
              <a:avLst>
                <a:gd fmla="val 23520" name="adj1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Hind"/>
                <a:ea typeface="Hind"/>
                <a:cs typeface="Hind"/>
                <a:sym typeface="Hind"/>
              </a:endParaRPr>
            </a:p>
          </p:txBody>
        </p:sp>
        <p:sp>
          <p:nvSpPr>
            <p:cNvPr id="330" name="Google Shape;330;p26"/>
            <p:cNvSpPr/>
            <p:nvPr/>
          </p:nvSpPr>
          <p:spPr>
            <a:xfrm>
              <a:off x="7821075" y="197650"/>
              <a:ext cx="683700" cy="683700"/>
            </a:xfrm>
            <a:prstGeom prst="mathPlus">
              <a:avLst>
                <a:gd fmla="val 23520" name="adj1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Hind"/>
                <a:ea typeface="Hind"/>
                <a:cs typeface="Hind"/>
                <a:sym typeface="Hind"/>
              </a:endParaRPr>
            </a:p>
          </p:txBody>
        </p:sp>
        <p:sp>
          <p:nvSpPr>
            <p:cNvPr id="331" name="Google Shape;331;p26"/>
            <p:cNvSpPr/>
            <p:nvPr/>
          </p:nvSpPr>
          <p:spPr>
            <a:xfrm>
              <a:off x="6798875" y="35050"/>
              <a:ext cx="683700" cy="683700"/>
            </a:xfrm>
            <a:prstGeom prst="mathPlus">
              <a:avLst>
                <a:gd fmla="val 23520" name="adj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Hind"/>
                <a:ea typeface="Hind"/>
                <a:cs typeface="Hind"/>
                <a:sym typeface="Hind"/>
              </a:endParaRPr>
            </a:p>
          </p:txBody>
        </p:sp>
        <p:sp>
          <p:nvSpPr>
            <p:cNvPr id="332" name="Google Shape;332;p26"/>
            <p:cNvSpPr/>
            <p:nvPr/>
          </p:nvSpPr>
          <p:spPr>
            <a:xfrm>
              <a:off x="8504775" y="4262150"/>
              <a:ext cx="683700" cy="683700"/>
            </a:xfrm>
            <a:prstGeom prst="mathPlus">
              <a:avLst>
                <a:gd fmla="val 23520" name="adj1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Hind"/>
                <a:ea typeface="Hind"/>
                <a:cs typeface="Hind"/>
                <a:sym typeface="Hind"/>
              </a:endParaRPr>
            </a:p>
          </p:txBody>
        </p:sp>
        <p:sp>
          <p:nvSpPr>
            <p:cNvPr id="333" name="Google Shape;333;p26"/>
            <p:cNvSpPr/>
            <p:nvPr/>
          </p:nvSpPr>
          <p:spPr>
            <a:xfrm>
              <a:off x="92925" y="1332800"/>
              <a:ext cx="683700" cy="683700"/>
            </a:xfrm>
            <a:prstGeom prst="mathPlus">
              <a:avLst>
                <a:gd fmla="val 23520" name="adj1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Hind"/>
                <a:ea typeface="Hind"/>
                <a:cs typeface="Hind"/>
                <a:sym typeface="Hind"/>
              </a:endParaRPr>
            </a:p>
          </p:txBody>
        </p:sp>
        <p:sp>
          <p:nvSpPr>
            <p:cNvPr id="334" name="Google Shape;334;p26"/>
            <p:cNvSpPr/>
            <p:nvPr/>
          </p:nvSpPr>
          <p:spPr>
            <a:xfrm>
              <a:off x="-332975" y="1996125"/>
              <a:ext cx="683700" cy="683700"/>
            </a:xfrm>
            <a:prstGeom prst="mathPlus">
              <a:avLst>
                <a:gd fmla="val 23520" name="adj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Hind"/>
                <a:ea typeface="Hind"/>
                <a:cs typeface="Hind"/>
                <a:sym typeface="Hind"/>
              </a:endParaRPr>
            </a:p>
          </p:txBody>
        </p:sp>
      </p:grpSp>
      <p:sp>
        <p:nvSpPr>
          <p:cNvPr id="335" name="Google Shape;335;p26"/>
          <p:cNvSpPr txBox="1"/>
          <p:nvPr>
            <p:ph hasCustomPrompt="1" type="title"/>
          </p:nvPr>
        </p:nvSpPr>
        <p:spPr>
          <a:xfrm>
            <a:off x="955675" y="642339"/>
            <a:ext cx="4203900" cy="768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>
                <a:latin typeface="Hind"/>
                <a:ea typeface="Hind"/>
                <a:cs typeface="Hind"/>
                <a:sym typeface="Hin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36" name="Google Shape;336;p26"/>
          <p:cNvSpPr txBox="1"/>
          <p:nvPr>
            <p:ph idx="1" type="subTitle"/>
          </p:nvPr>
        </p:nvSpPr>
        <p:spPr>
          <a:xfrm>
            <a:off x="955675" y="1357839"/>
            <a:ext cx="4203900" cy="40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6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37" name="Google Shape;337;p26"/>
          <p:cNvSpPr txBox="1"/>
          <p:nvPr>
            <p:ph hasCustomPrompt="1" idx="2" type="title"/>
          </p:nvPr>
        </p:nvSpPr>
        <p:spPr>
          <a:xfrm>
            <a:off x="1757775" y="1990118"/>
            <a:ext cx="4203900" cy="768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>
                <a:latin typeface="Hind"/>
                <a:ea typeface="Hind"/>
                <a:cs typeface="Hind"/>
                <a:sym typeface="Hin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38" name="Google Shape;338;p26"/>
          <p:cNvSpPr txBox="1"/>
          <p:nvPr>
            <p:ph idx="3" type="subTitle"/>
          </p:nvPr>
        </p:nvSpPr>
        <p:spPr>
          <a:xfrm>
            <a:off x="1757775" y="2707708"/>
            <a:ext cx="4203900" cy="40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6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39" name="Google Shape;339;p26"/>
          <p:cNvSpPr txBox="1"/>
          <p:nvPr>
            <p:ph hasCustomPrompt="1" idx="4" type="title"/>
          </p:nvPr>
        </p:nvSpPr>
        <p:spPr>
          <a:xfrm>
            <a:off x="2559875" y="3342377"/>
            <a:ext cx="4203900" cy="768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>
                <a:latin typeface="Hind"/>
                <a:ea typeface="Hind"/>
                <a:cs typeface="Hind"/>
                <a:sym typeface="Hin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40" name="Google Shape;340;p26"/>
          <p:cNvSpPr txBox="1"/>
          <p:nvPr>
            <p:ph idx="5" type="subTitle"/>
          </p:nvPr>
        </p:nvSpPr>
        <p:spPr>
          <a:xfrm>
            <a:off x="2559875" y="4057586"/>
            <a:ext cx="4203900" cy="40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6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0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2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pic>
        <p:nvPicPr>
          <p:cNvPr id="343" name="Google Shape;343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4323153"/>
            <a:ext cx="9143998" cy="202074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4" name="Google Shape;344;p27"/>
          <p:cNvGrpSpPr/>
          <p:nvPr/>
        </p:nvGrpSpPr>
        <p:grpSpPr>
          <a:xfrm>
            <a:off x="-512175" y="285263"/>
            <a:ext cx="10168350" cy="1599000"/>
            <a:chOff x="-512175" y="285263"/>
            <a:chExt cx="10168350" cy="1599000"/>
          </a:xfrm>
        </p:grpSpPr>
        <p:sp>
          <p:nvSpPr>
            <p:cNvPr id="345" name="Google Shape;345;p27"/>
            <p:cNvSpPr/>
            <p:nvPr/>
          </p:nvSpPr>
          <p:spPr>
            <a:xfrm>
              <a:off x="-512175" y="285263"/>
              <a:ext cx="892200" cy="892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242888" rotWithShape="0" algn="bl" dir="5400000" dist="19050">
                <a:schemeClr val="lt2">
                  <a:alpha val="2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Hind"/>
                <a:ea typeface="Hind"/>
                <a:cs typeface="Hind"/>
                <a:sym typeface="Hind"/>
              </a:endParaRPr>
            </a:p>
          </p:txBody>
        </p:sp>
        <p:sp>
          <p:nvSpPr>
            <p:cNvPr id="346" name="Google Shape;346;p27"/>
            <p:cNvSpPr/>
            <p:nvPr/>
          </p:nvSpPr>
          <p:spPr>
            <a:xfrm>
              <a:off x="8763975" y="992063"/>
              <a:ext cx="892200" cy="892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242888" rotWithShape="0" algn="bl" dir="5400000" dist="19050">
                <a:schemeClr val="lt2">
                  <a:alpha val="2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Hind"/>
                <a:ea typeface="Hind"/>
                <a:cs typeface="Hind"/>
                <a:sym typeface="Hind"/>
              </a:endParaRPr>
            </a:p>
          </p:txBody>
        </p:sp>
      </p:grpSp>
      <p:grpSp>
        <p:nvGrpSpPr>
          <p:cNvPr id="347" name="Google Shape;347;p27"/>
          <p:cNvGrpSpPr/>
          <p:nvPr/>
        </p:nvGrpSpPr>
        <p:grpSpPr>
          <a:xfrm>
            <a:off x="-30900" y="-238675"/>
            <a:ext cx="9038275" cy="2280175"/>
            <a:chOff x="-30900" y="-238675"/>
            <a:chExt cx="9038275" cy="2280175"/>
          </a:xfrm>
        </p:grpSpPr>
        <p:sp>
          <p:nvSpPr>
            <p:cNvPr id="348" name="Google Shape;348;p27"/>
            <p:cNvSpPr/>
            <p:nvPr/>
          </p:nvSpPr>
          <p:spPr>
            <a:xfrm>
              <a:off x="371375" y="-186675"/>
              <a:ext cx="683700" cy="683700"/>
            </a:xfrm>
            <a:prstGeom prst="mathPlus">
              <a:avLst>
                <a:gd fmla="val 23520" name="adj1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Hind"/>
                <a:ea typeface="Hind"/>
                <a:cs typeface="Hind"/>
                <a:sym typeface="Hind"/>
              </a:endParaRPr>
            </a:p>
          </p:txBody>
        </p:sp>
        <p:sp>
          <p:nvSpPr>
            <p:cNvPr id="349" name="Google Shape;349;p27"/>
            <p:cNvSpPr/>
            <p:nvPr/>
          </p:nvSpPr>
          <p:spPr>
            <a:xfrm>
              <a:off x="-30900" y="1357800"/>
              <a:ext cx="683700" cy="683700"/>
            </a:xfrm>
            <a:prstGeom prst="mathPlus">
              <a:avLst>
                <a:gd fmla="val 23520" name="adj1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Hind"/>
                <a:ea typeface="Hind"/>
                <a:cs typeface="Hind"/>
                <a:sym typeface="Hind"/>
              </a:endParaRPr>
            </a:p>
          </p:txBody>
        </p:sp>
        <p:sp>
          <p:nvSpPr>
            <p:cNvPr id="350" name="Google Shape;350;p27"/>
            <p:cNvSpPr/>
            <p:nvPr/>
          </p:nvSpPr>
          <p:spPr>
            <a:xfrm>
              <a:off x="8323675" y="334025"/>
              <a:ext cx="683700" cy="683700"/>
            </a:xfrm>
            <a:prstGeom prst="mathPlus">
              <a:avLst>
                <a:gd fmla="val 23520" name="adj1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Hind"/>
                <a:ea typeface="Hind"/>
                <a:cs typeface="Hind"/>
                <a:sym typeface="Hind"/>
              </a:endParaRPr>
            </a:p>
          </p:txBody>
        </p:sp>
        <p:sp>
          <p:nvSpPr>
            <p:cNvPr id="351" name="Google Shape;351;p27"/>
            <p:cNvSpPr/>
            <p:nvPr/>
          </p:nvSpPr>
          <p:spPr>
            <a:xfrm>
              <a:off x="7411350" y="-238675"/>
              <a:ext cx="683700" cy="683700"/>
            </a:xfrm>
            <a:prstGeom prst="mathPlus">
              <a:avLst>
                <a:gd fmla="val 23520" name="adj1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Hind"/>
                <a:ea typeface="Hind"/>
                <a:cs typeface="Hind"/>
                <a:sym typeface="Hind"/>
              </a:endParaRPr>
            </a:p>
          </p:txBody>
        </p: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0_1"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3" name="Google Shape;353;p28"/>
          <p:cNvGrpSpPr/>
          <p:nvPr/>
        </p:nvGrpSpPr>
        <p:grpSpPr>
          <a:xfrm flipH="1" rot="10800000">
            <a:off x="-1671474" y="-1949076"/>
            <a:ext cx="12451550" cy="8558752"/>
            <a:chOff x="-1671474" y="-1949076"/>
            <a:chExt cx="12451550" cy="8558752"/>
          </a:xfrm>
        </p:grpSpPr>
        <p:pic>
          <p:nvPicPr>
            <p:cNvPr id="354" name="Google Shape;354;p28"/>
            <p:cNvPicPr preferRelativeResize="0"/>
            <p:nvPr/>
          </p:nvPicPr>
          <p:blipFill rotWithShape="1">
            <a:blip r:embed="rId2">
              <a:alphaModFix/>
            </a:blip>
            <a:srcRect b="0" l="26088" r="36747" t="0"/>
            <a:stretch/>
          </p:blipFill>
          <p:spPr>
            <a:xfrm flipH="1" rot="1555744">
              <a:off x="-1400719" y="3947688"/>
              <a:ext cx="3398216" cy="202074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5" name="Google Shape;355;p28"/>
            <p:cNvPicPr preferRelativeResize="0"/>
            <p:nvPr/>
          </p:nvPicPr>
          <p:blipFill rotWithShape="1">
            <a:blip r:embed="rId3">
              <a:alphaModFix/>
            </a:blip>
            <a:srcRect b="0" l="-89" r="47435" t="0"/>
            <a:stretch/>
          </p:blipFill>
          <p:spPr>
            <a:xfrm flipH="1" rot="-8252485">
              <a:off x="6891216" y="-968309"/>
              <a:ext cx="3690717" cy="202074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56" name="Google Shape;356;p2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10_1_1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" name="Google Shape;358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387" y="4351728"/>
            <a:ext cx="9143998" cy="202074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9" name="Google Shape;359;p29"/>
          <p:cNvGrpSpPr/>
          <p:nvPr/>
        </p:nvGrpSpPr>
        <p:grpSpPr>
          <a:xfrm>
            <a:off x="1183900" y="-570262"/>
            <a:ext cx="8983512" cy="6143487"/>
            <a:chOff x="1183900" y="-570262"/>
            <a:chExt cx="8983512" cy="6143487"/>
          </a:xfrm>
        </p:grpSpPr>
        <p:grpSp>
          <p:nvGrpSpPr>
            <p:cNvPr id="360" name="Google Shape;360;p29"/>
            <p:cNvGrpSpPr/>
            <p:nvPr/>
          </p:nvGrpSpPr>
          <p:grpSpPr>
            <a:xfrm>
              <a:off x="8510729" y="-570262"/>
              <a:ext cx="1656682" cy="1656682"/>
              <a:chOff x="-1264450" y="1752750"/>
              <a:chExt cx="2284449" cy="2284449"/>
            </a:xfrm>
          </p:grpSpPr>
          <p:pic>
            <p:nvPicPr>
              <p:cNvPr id="361" name="Google Shape;361;p29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-1264450" y="1752750"/>
                <a:ext cx="2284449" cy="228444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62" name="Google Shape;362;p29"/>
              <p:cNvSpPr/>
              <p:nvPr/>
            </p:nvSpPr>
            <p:spPr>
              <a:xfrm>
                <a:off x="-864726" y="2152474"/>
                <a:ext cx="1485000" cy="14850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blurRad="242888" rotWithShape="0" algn="bl" dir="5400000" dist="19050">
                  <a:schemeClr val="lt2">
                    <a:alpha val="2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Hind"/>
                  <a:ea typeface="Hind"/>
                  <a:cs typeface="Hind"/>
                  <a:sym typeface="Hind"/>
                </a:endParaRPr>
              </a:p>
            </p:txBody>
          </p:sp>
        </p:grpSp>
        <p:sp>
          <p:nvSpPr>
            <p:cNvPr id="363" name="Google Shape;363;p29"/>
            <p:cNvSpPr/>
            <p:nvPr/>
          </p:nvSpPr>
          <p:spPr>
            <a:xfrm>
              <a:off x="1183900" y="4746725"/>
              <a:ext cx="826500" cy="826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242888" rotWithShape="0" algn="bl" dir="5400000" dist="19050">
                <a:schemeClr val="lt2">
                  <a:alpha val="2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Hind"/>
                <a:ea typeface="Hind"/>
                <a:cs typeface="Hind"/>
                <a:sym typeface="Hind"/>
              </a:endParaRPr>
            </a:p>
          </p:txBody>
        </p:sp>
      </p:grpSp>
      <p:grpSp>
        <p:nvGrpSpPr>
          <p:cNvPr id="364" name="Google Shape;364;p29"/>
          <p:cNvGrpSpPr/>
          <p:nvPr/>
        </p:nvGrpSpPr>
        <p:grpSpPr>
          <a:xfrm>
            <a:off x="-192025" y="-204600"/>
            <a:ext cx="1682250" cy="3184025"/>
            <a:chOff x="-192025" y="-204600"/>
            <a:chExt cx="1682250" cy="3184025"/>
          </a:xfrm>
        </p:grpSpPr>
        <p:sp>
          <p:nvSpPr>
            <p:cNvPr id="365" name="Google Shape;365;p29"/>
            <p:cNvSpPr/>
            <p:nvPr/>
          </p:nvSpPr>
          <p:spPr>
            <a:xfrm>
              <a:off x="-192025" y="2295725"/>
              <a:ext cx="683700" cy="683700"/>
            </a:xfrm>
            <a:prstGeom prst="mathPlus">
              <a:avLst>
                <a:gd fmla="val 23520" name="adj1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Hind"/>
                <a:ea typeface="Hind"/>
                <a:cs typeface="Hind"/>
                <a:sym typeface="Hind"/>
              </a:endParaRPr>
            </a:p>
          </p:txBody>
        </p:sp>
        <p:sp>
          <p:nvSpPr>
            <p:cNvPr id="366" name="Google Shape;366;p29"/>
            <p:cNvSpPr/>
            <p:nvPr/>
          </p:nvSpPr>
          <p:spPr>
            <a:xfrm>
              <a:off x="806525" y="-204600"/>
              <a:ext cx="683700" cy="683700"/>
            </a:xfrm>
            <a:prstGeom prst="mathPlus">
              <a:avLst>
                <a:gd fmla="val 23520" name="adj1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Hind"/>
                <a:ea typeface="Hind"/>
                <a:cs typeface="Hind"/>
                <a:sym typeface="Hind"/>
              </a:endParaRPr>
            </a:p>
          </p:txBody>
        </p:sp>
        <p:sp>
          <p:nvSpPr>
            <p:cNvPr id="367" name="Google Shape;367;p29"/>
            <p:cNvSpPr/>
            <p:nvPr/>
          </p:nvSpPr>
          <p:spPr>
            <a:xfrm>
              <a:off x="36300" y="125950"/>
              <a:ext cx="683700" cy="683700"/>
            </a:xfrm>
            <a:prstGeom prst="mathPlus">
              <a:avLst>
                <a:gd fmla="val 23520" name="adj1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Hind"/>
                <a:ea typeface="Hind"/>
                <a:cs typeface="Hind"/>
                <a:sym typeface="Hind"/>
              </a:endParaRPr>
            </a:p>
          </p:txBody>
        </p:sp>
        <p:sp>
          <p:nvSpPr>
            <p:cNvPr id="368" name="Google Shape;368;p29"/>
            <p:cNvSpPr/>
            <p:nvPr/>
          </p:nvSpPr>
          <p:spPr>
            <a:xfrm>
              <a:off x="-157975" y="1049625"/>
              <a:ext cx="615600" cy="615600"/>
            </a:xfrm>
            <a:prstGeom prst="mathPlus">
              <a:avLst>
                <a:gd fmla="val 23520" name="adj1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Hind"/>
                <a:ea typeface="Hind"/>
                <a:cs typeface="Hind"/>
                <a:sym typeface="Hind"/>
              </a:endParaRPr>
            </a:p>
          </p:txBody>
        </p:sp>
      </p:grpSp>
      <p:sp>
        <p:nvSpPr>
          <p:cNvPr id="369" name="Google Shape;369;p2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CUSTOM_10_1_1_1"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Google Shape;371;p30"/>
          <p:cNvPicPr preferRelativeResize="0"/>
          <p:nvPr/>
        </p:nvPicPr>
        <p:blipFill rotWithShape="1">
          <a:blip r:embed="rId2">
            <a:alphaModFix/>
          </a:blip>
          <a:srcRect b="48717" l="38057" r="0" t="0"/>
          <a:stretch/>
        </p:blipFill>
        <p:spPr>
          <a:xfrm rot="5400000">
            <a:off x="-2474163" y="2104325"/>
            <a:ext cx="5664002" cy="1036275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30"/>
          <p:cNvSpPr/>
          <p:nvPr/>
        </p:nvSpPr>
        <p:spPr>
          <a:xfrm>
            <a:off x="8830000" y="3493650"/>
            <a:ext cx="1033200" cy="10332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242888" rotWithShape="0" algn="bl" dir="5400000" dist="19050">
              <a:schemeClr val="lt2">
                <a:alpha val="21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ind"/>
              <a:ea typeface="Hind"/>
              <a:cs typeface="Hind"/>
              <a:sym typeface="Hind"/>
            </a:endParaRPr>
          </a:p>
        </p:txBody>
      </p:sp>
      <p:grpSp>
        <p:nvGrpSpPr>
          <p:cNvPr id="373" name="Google Shape;373;p30"/>
          <p:cNvGrpSpPr/>
          <p:nvPr/>
        </p:nvGrpSpPr>
        <p:grpSpPr>
          <a:xfrm>
            <a:off x="7819950" y="-292150"/>
            <a:ext cx="1593250" cy="1827500"/>
            <a:chOff x="7819950" y="-292150"/>
            <a:chExt cx="1593250" cy="1827500"/>
          </a:xfrm>
        </p:grpSpPr>
        <p:sp>
          <p:nvSpPr>
            <p:cNvPr id="374" name="Google Shape;374;p30"/>
            <p:cNvSpPr/>
            <p:nvPr/>
          </p:nvSpPr>
          <p:spPr>
            <a:xfrm>
              <a:off x="8503650" y="101250"/>
              <a:ext cx="683700" cy="683700"/>
            </a:xfrm>
            <a:prstGeom prst="mathPlus">
              <a:avLst>
                <a:gd fmla="val 23520" name="adj1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Hind"/>
                <a:ea typeface="Hind"/>
                <a:cs typeface="Hind"/>
                <a:sym typeface="Hind"/>
              </a:endParaRPr>
            </a:p>
          </p:txBody>
        </p:sp>
        <p:sp>
          <p:nvSpPr>
            <p:cNvPr id="375" name="Google Shape;375;p30"/>
            <p:cNvSpPr/>
            <p:nvPr/>
          </p:nvSpPr>
          <p:spPr>
            <a:xfrm>
              <a:off x="8729500" y="851650"/>
              <a:ext cx="683700" cy="683700"/>
            </a:xfrm>
            <a:prstGeom prst="mathPlus">
              <a:avLst>
                <a:gd fmla="val 23520" name="adj1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Hind"/>
                <a:ea typeface="Hind"/>
                <a:cs typeface="Hind"/>
                <a:sym typeface="Hind"/>
              </a:endParaRPr>
            </a:p>
          </p:txBody>
        </p:sp>
        <p:sp>
          <p:nvSpPr>
            <p:cNvPr id="376" name="Google Shape;376;p30"/>
            <p:cNvSpPr/>
            <p:nvPr/>
          </p:nvSpPr>
          <p:spPr>
            <a:xfrm>
              <a:off x="7819950" y="-292150"/>
              <a:ext cx="683700" cy="683700"/>
            </a:xfrm>
            <a:prstGeom prst="mathPlus">
              <a:avLst>
                <a:gd fmla="val 23520" name="adj1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Hind"/>
                <a:ea typeface="Hind"/>
                <a:cs typeface="Hind"/>
                <a:sym typeface="Hind"/>
              </a:endParaRPr>
            </a:p>
          </p:txBody>
        </p:sp>
      </p:grpSp>
      <p:sp>
        <p:nvSpPr>
          <p:cNvPr id="377" name="Google Shape;377;p3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4"/>
          <p:cNvGrpSpPr/>
          <p:nvPr/>
        </p:nvGrpSpPr>
        <p:grpSpPr>
          <a:xfrm>
            <a:off x="-721750" y="-865925"/>
            <a:ext cx="10587500" cy="6953250"/>
            <a:chOff x="-721750" y="-865925"/>
            <a:chExt cx="10587500" cy="6953250"/>
          </a:xfrm>
        </p:grpSpPr>
        <p:pic>
          <p:nvPicPr>
            <p:cNvPr id="50" name="Google Shape;50;p4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5400000">
              <a:off x="6260475" y="1434300"/>
              <a:ext cx="5905500" cy="13050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" name="Google Shape;51;p4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5400000">
              <a:off x="-3021975" y="2482050"/>
              <a:ext cx="5905500" cy="13050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2" name="Google Shape;52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53" name="Google Shape;53;p4"/>
          <p:cNvSpPr txBox="1"/>
          <p:nvPr>
            <p:ph idx="1" type="body"/>
          </p:nvPr>
        </p:nvSpPr>
        <p:spPr>
          <a:xfrm>
            <a:off x="720000" y="1170850"/>
            <a:ext cx="7704000" cy="4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Font typeface="Lato Light"/>
              <a:buChar char="●"/>
              <a:defRPr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5">
  <p:cSld name="CUSTOM_10_1_1_1_1"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3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380" name="Google Shape;380;p31"/>
          <p:cNvGrpSpPr/>
          <p:nvPr/>
        </p:nvGrpSpPr>
        <p:grpSpPr>
          <a:xfrm>
            <a:off x="-1671474" y="-1949076"/>
            <a:ext cx="12451550" cy="8558752"/>
            <a:chOff x="-1671474" y="-1949076"/>
            <a:chExt cx="12451550" cy="8558752"/>
          </a:xfrm>
        </p:grpSpPr>
        <p:pic>
          <p:nvPicPr>
            <p:cNvPr id="381" name="Google Shape;381;p31"/>
            <p:cNvPicPr preferRelativeResize="0"/>
            <p:nvPr/>
          </p:nvPicPr>
          <p:blipFill rotWithShape="1">
            <a:blip r:embed="rId2">
              <a:alphaModFix/>
            </a:blip>
            <a:srcRect b="0" l="-89" r="47435" t="0"/>
            <a:stretch/>
          </p:blipFill>
          <p:spPr>
            <a:xfrm flipH="1" rot="2547515">
              <a:off x="-1473332" y="3608169"/>
              <a:ext cx="3690717" cy="20207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2" name="Google Shape;382;p31"/>
            <p:cNvPicPr preferRelativeResize="0"/>
            <p:nvPr/>
          </p:nvPicPr>
          <p:blipFill rotWithShape="1">
            <a:blip r:embed="rId3">
              <a:alphaModFix/>
            </a:blip>
            <a:srcRect b="0" l="26088" r="36747" t="0"/>
            <a:stretch/>
          </p:blipFill>
          <p:spPr>
            <a:xfrm flipH="1" rot="-9244256">
              <a:off x="7111105" y="-1307835"/>
              <a:ext cx="3398216" cy="202074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83" name="Google Shape;383;p31"/>
          <p:cNvGrpSpPr/>
          <p:nvPr/>
        </p:nvGrpSpPr>
        <p:grpSpPr>
          <a:xfrm>
            <a:off x="0" y="-238675"/>
            <a:ext cx="9281475" cy="5517413"/>
            <a:chOff x="0" y="-238675"/>
            <a:chExt cx="9281475" cy="5517413"/>
          </a:xfrm>
        </p:grpSpPr>
        <p:grpSp>
          <p:nvGrpSpPr>
            <p:cNvPr id="384" name="Google Shape;384;p31"/>
            <p:cNvGrpSpPr/>
            <p:nvPr/>
          </p:nvGrpSpPr>
          <p:grpSpPr>
            <a:xfrm>
              <a:off x="0" y="-238675"/>
              <a:ext cx="1403700" cy="1940100"/>
              <a:chOff x="0" y="-238675"/>
              <a:chExt cx="1403700" cy="1940100"/>
            </a:xfrm>
          </p:grpSpPr>
          <p:sp>
            <p:nvSpPr>
              <p:cNvPr id="385" name="Google Shape;385;p31"/>
              <p:cNvSpPr/>
              <p:nvPr/>
            </p:nvSpPr>
            <p:spPr>
              <a:xfrm>
                <a:off x="0" y="31250"/>
                <a:ext cx="683700" cy="683700"/>
              </a:xfrm>
              <a:prstGeom prst="mathPlus">
                <a:avLst>
                  <a:gd fmla="val 23520" name="adj1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Hind"/>
                  <a:ea typeface="Hind"/>
                  <a:cs typeface="Hind"/>
                  <a:sym typeface="Hind"/>
                </a:endParaRPr>
              </a:p>
            </p:txBody>
          </p:sp>
          <p:sp>
            <p:nvSpPr>
              <p:cNvPr id="386" name="Google Shape;386;p31"/>
              <p:cNvSpPr/>
              <p:nvPr/>
            </p:nvSpPr>
            <p:spPr>
              <a:xfrm>
                <a:off x="0" y="1017725"/>
                <a:ext cx="683700" cy="683700"/>
              </a:xfrm>
              <a:prstGeom prst="mathPlus">
                <a:avLst>
                  <a:gd fmla="val 23520" name="adj1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Hind"/>
                  <a:ea typeface="Hind"/>
                  <a:cs typeface="Hind"/>
                  <a:sym typeface="Hind"/>
                </a:endParaRPr>
              </a:p>
            </p:txBody>
          </p:sp>
          <p:sp>
            <p:nvSpPr>
              <p:cNvPr id="387" name="Google Shape;387;p31"/>
              <p:cNvSpPr/>
              <p:nvPr/>
            </p:nvSpPr>
            <p:spPr>
              <a:xfrm>
                <a:off x="720000" y="-238675"/>
                <a:ext cx="683700" cy="683700"/>
              </a:xfrm>
              <a:prstGeom prst="mathPlus">
                <a:avLst>
                  <a:gd fmla="val 23520" name="adj1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Hind"/>
                  <a:ea typeface="Hind"/>
                  <a:cs typeface="Hind"/>
                  <a:sym typeface="Hind"/>
                </a:endParaRPr>
              </a:p>
            </p:txBody>
          </p:sp>
        </p:grpSp>
        <p:grpSp>
          <p:nvGrpSpPr>
            <p:cNvPr id="388" name="Google Shape;388;p31"/>
            <p:cNvGrpSpPr/>
            <p:nvPr/>
          </p:nvGrpSpPr>
          <p:grpSpPr>
            <a:xfrm rot="10800000">
              <a:off x="7572225" y="3352463"/>
              <a:ext cx="1709250" cy="1926275"/>
              <a:chOff x="-133775" y="-338475"/>
              <a:chExt cx="1709250" cy="1926275"/>
            </a:xfrm>
          </p:grpSpPr>
          <p:sp>
            <p:nvSpPr>
              <p:cNvPr id="389" name="Google Shape;389;p31"/>
              <p:cNvSpPr/>
              <p:nvPr/>
            </p:nvSpPr>
            <p:spPr>
              <a:xfrm>
                <a:off x="30175" y="0"/>
                <a:ext cx="683700" cy="683700"/>
              </a:xfrm>
              <a:prstGeom prst="mathPlus">
                <a:avLst>
                  <a:gd fmla="val 23520" name="adj1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Hind"/>
                  <a:ea typeface="Hind"/>
                  <a:cs typeface="Hind"/>
                  <a:sym typeface="Hind"/>
                </a:endParaRPr>
              </a:p>
            </p:txBody>
          </p:sp>
          <p:sp>
            <p:nvSpPr>
              <p:cNvPr id="390" name="Google Shape;390;p31"/>
              <p:cNvSpPr/>
              <p:nvPr/>
            </p:nvSpPr>
            <p:spPr>
              <a:xfrm>
                <a:off x="-133775" y="904100"/>
                <a:ext cx="683700" cy="683700"/>
              </a:xfrm>
              <a:prstGeom prst="mathPlus">
                <a:avLst>
                  <a:gd fmla="val 23520" name="adj1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Hind"/>
                  <a:ea typeface="Hind"/>
                  <a:cs typeface="Hind"/>
                  <a:sym typeface="Hind"/>
                </a:endParaRPr>
              </a:p>
            </p:txBody>
          </p:sp>
          <p:sp>
            <p:nvSpPr>
              <p:cNvPr id="391" name="Google Shape;391;p31"/>
              <p:cNvSpPr/>
              <p:nvPr/>
            </p:nvSpPr>
            <p:spPr>
              <a:xfrm>
                <a:off x="891775" y="-338475"/>
                <a:ext cx="683700" cy="683700"/>
              </a:xfrm>
              <a:prstGeom prst="mathPlus">
                <a:avLst>
                  <a:gd fmla="val 23520" name="adj1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Hind"/>
                  <a:ea typeface="Hind"/>
                  <a:cs typeface="Hind"/>
                  <a:sym typeface="Hind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3" name="Google Shape;393;p32"/>
          <p:cNvGrpSpPr/>
          <p:nvPr/>
        </p:nvGrpSpPr>
        <p:grpSpPr>
          <a:xfrm>
            <a:off x="-8348" y="-1271075"/>
            <a:ext cx="10020724" cy="6692165"/>
            <a:chOff x="-8348" y="-1271075"/>
            <a:chExt cx="10020724" cy="6692165"/>
          </a:xfrm>
        </p:grpSpPr>
        <p:pic>
          <p:nvPicPr>
            <p:cNvPr id="394" name="Google Shape;394;p32"/>
            <p:cNvPicPr preferRelativeResize="0"/>
            <p:nvPr/>
          </p:nvPicPr>
          <p:blipFill rotWithShape="1">
            <a:blip r:embed="rId2">
              <a:alphaModFix/>
            </a:blip>
            <a:srcRect b="55775" l="0" r="0" t="0"/>
            <a:stretch/>
          </p:blipFill>
          <p:spPr>
            <a:xfrm>
              <a:off x="3475" y="4527414"/>
              <a:ext cx="9143998" cy="8936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5" name="Google Shape;395;p3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10800000">
              <a:off x="-8348" y="-1271075"/>
              <a:ext cx="10020724" cy="20207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96" name="Google Shape;396;p32"/>
          <p:cNvSpPr txBox="1"/>
          <p:nvPr>
            <p:ph type="title"/>
          </p:nvPr>
        </p:nvSpPr>
        <p:spPr>
          <a:xfrm>
            <a:off x="2347938" y="766388"/>
            <a:ext cx="4448100" cy="105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97" name="Google Shape;397;p32"/>
          <p:cNvSpPr txBox="1"/>
          <p:nvPr>
            <p:ph idx="1" type="subTitle"/>
          </p:nvPr>
        </p:nvSpPr>
        <p:spPr>
          <a:xfrm>
            <a:off x="2347950" y="1698174"/>
            <a:ext cx="4448100" cy="11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8" name="Google Shape;398;p32"/>
          <p:cNvSpPr txBox="1"/>
          <p:nvPr/>
        </p:nvSpPr>
        <p:spPr>
          <a:xfrm>
            <a:off x="2275975" y="3687150"/>
            <a:ext cx="4592100" cy="5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rPr>
              <a:t>CREDITS: This presentation template was created by </a:t>
            </a:r>
            <a:r>
              <a:rPr b="1" lang="en" sz="1200" u="sng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1" lang="en" sz="1200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rPr>
              <a:t>,</a:t>
            </a:r>
            <a:r>
              <a:rPr lang="en" sz="1200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rPr>
              <a:t> and includes icons by </a:t>
            </a:r>
            <a:r>
              <a:rPr b="1" lang="en" sz="1200" u="sng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1" lang="en" sz="1200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rPr>
              <a:t>,</a:t>
            </a:r>
            <a:r>
              <a:rPr lang="en" sz="1200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rPr>
              <a:t> and infographics &amp; images by </a:t>
            </a:r>
            <a:r>
              <a:rPr b="1" lang="en" sz="1200" u="sng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200" u="sng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rPr>
              <a:t> </a:t>
            </a:r>
            <a:endParaRPr sz="1200" u="sng">
              <a:solidFill>
                <a:schemeClr val="dk2"/>
              </a:solidFill>
              <a:latin typeface="Hind"/>
              <a:ea typeface="Hind"/>
              <a:cs typeface="Hind"/>
              <a:sym typeface="Hind"/>
            </a:endParaRPr>
          </a:p>
        </p:txBody>
      </p:sp>
      <p:grpSp>
        <p:nvGrpSpPr>
          <p:cNvPr id="399" name="Google Shape;399;p32"/>
          <p:cNvGrpSpPr/>
          <p:nvPr/>
        </p:nvGrpSpPr>
        <p:grpSpPr>
          <a:xfrm>
            <a:off x="96925" y="-184950"/>
            <a:ext cx="9139200" cy="5255450"/>
            <a:chOff x="96925" y="-184950"/>
            <a:chExt cx="9139200" cy="5255450"/>
          </a:xfrm>
        </p:grpSpPr>
        <p:sp>
          <p:nvSpPr>
            <p:cNvPr id="400" name="Google Shape;400;p32"/>
            <p:cNvSpPr/>
            <p:nvPr/>
          </p:nvSpPr>
          <p:spPr>
            <a:xfrm>
              <a:off x="96925" y="3659900"/>
              <a:ext cx="683700" cy="683700"/>
            </a:xfrm>
            <a:prstGeom prst="mathPlus">
              <a:avLst>
                <a:gd fmla="val 23520" name="adj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Hind"/>
                <a:ea typeface="Hind"/>
                <a:cs typeface="Hind"/>
                <a:sym typeface="Hind"/>
              </a:endParaRPr>
            </a:p>
          </p:txBody>
        </p:sp>
        <p:sp>
          <p:nvSpPr>
            <p:cNvPr id="401" name="Google Shape;401;p32"/>
            <p:cNvSpPr/>
            <p:nvPr/>
          </p:nvSpPr>
          <p:spPr>
            <a:xfrm>
              <a:off x="230600" y="4386800"/>
              <a:ext cx="683700" cy="683700"/>
            </a:xfrm>
            <a:prstGeom prst="mathPlus">
              <a:avLst>
                <a:gd fmla="val 23520" name="adj1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Hind"/>
                <a:ea typeface="Hind"/>
                <a:cs typeface="Hind"/>
                <a:sym typeface="Hind"/>
              </a:endParaRPr>
            </a:p>
          </p:txBody>
        </p:sp>
        <p:sp>
          <p:nvSpPr>
            <p:cNvPr id="402" name="Google Shape;402;p32"/>
            <p:cNvSpPr/>
            <p:nvPr/>
          </p:nvSpPr>
          <p:spPr>
            <a:xfrm>
              <a:off x="7992600" y="-184950"/>
              <a:ext cx="683700" cy="683700"/>
            </a:xfrm>
            <a:prstGeom prst="mathPlus">
              <a:avLst>
                <a:gd fmla="val 23520" name="adj1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Hind"/>
                <a:ea typeface="Hind"/>
                <a:cs typeface="Hind"/>
                <a:sym typeface="Hind"/>
              </a:endParaRPr>
            </a:p>
          </p:txBody>
        </p:sp>
        <p:sp>
          <p:nvSpPr>
            <p:cNvPr id="403" name="Google Shape;403;p32"/>
            <p:cNvSpPr/>
            <p:nvPr/>
          </p:nvSpPr>
          <p:spPr>
            <a:xfrm>
              <a:off x="8552425" y="699550"/>
              <a:ext cx="683700" cy="683700"/>
            </a:xfrm>
            <a:prstGeom prst="mathPlus">
              <a:avLst>
                <a:gd fmla="val 23520" name="adj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Hind"/>
                <a:ea typeface="Hind"/>
                <a:cs typeface="Hind"/>
                <a:sym typeface="Hind"/>
              </a:endParaRPr>
            </a:p>
          </p:txBody>
        </p:sp>
      </p:grpSp>
      <p:grpSp>
        <p:nvGrpSpPr>
          <p:cNvPr id="404" name="Google Shape;404;p32"/>
          <p:cNvGrpSpPr/>
          <p:nvPr/>
        </p:nvGrpSpPr>
        <p:grpSpPr>
          <a:xfrm>
            <a:off x="713225" y="174588"/>
            <a:ext cx="9250574" cy="4118855"/>
            <a:chOff x="713225" y="174588"/>
            <a:chExt cx="9250574" cy="4118855"/>
          </a:xfrm>
        </p:grpSpPr>
        <p:sp>
          <p:nvSpPr>
            <p:cNvPr id="405" name="Google Shape;405;p32"/>
            <p:cNvSpPr/>
            <p:nvPr/>
          </p:nvSpPr>
          <p:spPr>
            <a:xfrm>
              <a:off x="713225" y="174588"/>
              <a:ext cx="892200" cy="892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242888" rotWithShape="0" algn="bl" dir="5400000" dist="19050">
                <a:schemeClr val="lt2">
                  <a:alpha val="2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Hind"/>
                <a:ea typeface="Hind"/>
                <a:cs typeface="Hind"/>
                <a:sym typeface="Hind"/>
              </a:endParaRPr>
            </a:p>
          </p:txBody>
        </p:sp>
        <p:grpSp>
          <p:nvGrpSpPr>
            <p:cNvPr id="406" name="Google Shape;406;p32"/>
            <p:cNvGrpSpPr/>
            <p:nvPr/>
          </p:nvGrpSpPr>
          <p:grpSpPr>
            <a:xfrm>
              <a:off x="8239040" y="2568684"/>
              <a:ext cx="1724759" cy="1724759"/>
              <a:chOff x="-1264450" y="1752750"/>
              <a:chExt cx="2284449" cy="2284449"/>
            </a:xfrm>
          </p:grpSpPr>
          <p:pic>
            <p:nvPicPr>
              <p:cNvPr id="407" name="Google Shape;407;p32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>
                <a:off x="-1264450" y="1752750"/>
                <a:ext cx="2284449" cy="228444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08" name="Google Shape;408;p32"/>
              <p:cNvSpPr/>
              <p:nvPr/>
            </p:nvSpPr>
            <p:spPr>
              <a:xfrm>
                <a:off x="-864726" y="2152474"/>
                <a:ext cx="1485000" cy="14850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blurRad="242888" rotWithShape="0" algn="bl" dir="5400000" dist="19050">
                  <a:schemeClr val="lt2">
                    <a:alpha val="2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Hind"/>
                  <a:ea typeface="Hind"/>
                  <a:cs typeface="Hind"/>
                  <a:sym typeface="Hind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0" name="Google Shape;410;p33"/>
          <p:cNvGrpSpPr/>
          <p:nvPr/>
        </p:nvGrpSpPr>
        <p:grpSpPr>
          <a:xfrm>
            <a:off x="-434475" y="-183800"/>
            <a:ext cx="2020725" cy="5623099"/>
            <a:chOff x="-434475" y="-183800"/>
            <a:chExt cx="2020725" cy="5623099"/>
          </a:xfrm>
        </p:grpSpPr>
        <p:pic>
          <p:nvPicPr>
            <p:cNvPr id="411" name="Google Shape;411;p33"/>
            <p:cNvPicPr preferRelativeResize="0"/>
            <p:nvPr/>
          </p:nvPicPr>
          <p:blipFill rotWithShape="1">
            <a:blip r:embed="rId2">
              <a:alphaModFix/>
            </a:blip>
            <a:srcRect b="17965" l="22245" r="14141" t="0"/>
            <a:stretch/>
          </p:blipFill>
          <p:spPr>
            <a:xfrm rot="5400000">
              <a:off x="-2444787" y="1826512"/>
              <a:ext cx="5623099" cy="1602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2" name="Google Shape;412;p33"/>
            <p:cNvPicPr preferRelativeResize="0"/>
            <p:nvPr/>
          </p:nvPicPr>
          <p:blipFill rotWithShape="1">
            <a:blip r:embed="rId3">
              <a:alphaModFix/>
            </a:blip>
            <a:srcRect b="0" l="0" r="43255" t="0"/>
            <a:stretch/>
          </p:blipFill>
          <p:spPr>
            <a:xfrm rot="5400000">
              <a:off x="-2018425" y="1583951"/>
              <a:ext cx="5188625" cy="20207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4" name="Google Shape;414;p34"/>
          <p:cNvGrpSpPr/>
          <p:nvPr/>
        </p:nvGrpSpPr>
        <p:grpSpPr>
          <a:xfrm>
            <a:off x="7580875" y="125675"/>
            <a:ext cx="1996099" cy="4788300"/>
            <a:chOff x="7580875" y="125675"/>
            <a:chExt cx="1996099" cy="4788300"/>
          </a:xfrm>
        </p:grpSpPr>
        <p:sp>
          <p:nvSpPr>
            <p:cNvPr id="415" name="Google Shape;415;p34"/>
            <p:cNvSpPr/>
            <p:nvPr/>
          </p:nvSpPr>
          <p:spPr>
            <a:xfrm>
              <a:off x="7894000" y="125675"/>
              <a:ext cx="1157100" cy="1157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242888" rotWithShape="0" algn="bl" dir="5400000" dist="19050">
                <a:schemeClr val="lt2">
                  <a:alpha val="2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Hind"/>
                <a:ea typeface="Hind"/>
                <a:cs typeface="Hind"/>
                <a:sym typeface="Hind"/>
              </a:endParaRPr>
            </a:p>
          </p:txBody>
        </p:sp>
        <p:grpSp>
          <p:nvGrpSpPr>
            <p:cNvPr id="416" name="Google Shape;416;p34"/>
            <p:cNvGrpSpPr/>
            <p:nvPr/>
          </p:nvGrpSpPr>
          <p:grpSpPr>
            <a:xfrm>
              <a:off x="7852215" y="2418284"/>
              <a:ext cx="1724759" cy="1724759"/>
              <a:chOff x="-1264450" y="1752750"/>
              <a:chExt cx="2284449" cy="2284449"/>
            </a:xfrm>
          </p:grpSpPr>
          <p:pic>
            <p:nvPicPr>
              <p:cNvPr id="417" name="Google Shape;417;p34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-1264450" y="1752750"/>
                <a:ext cx="2284449" cy="228444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18" name="Google Shape;418;p34"/>
              <p:cNvSpPr/>
              <p:nvPr/>
            </p:nvSpPr>
            <p:spPr>
              <a:xfrm>
                <a:off x="-864726" y="2152474"/>
                <a:ext cx="1485000" cy="14850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blurRad="242888" rotWithShape="0" algn="bl" dir="5400000" dist="19050">
                  <a:schemeClr val="lt2">
                    <a:alpha val="2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Hind"/>
                  <a:ea typeface="Hind"/>
                  <a:cs typeface="Hind"/>
                  <a:sym typeface="Hind"/>
                </a:endParaRPr>
              </a:p>
            </p:txBody>
          </p:sp>
        </p:grpSp>
        <p:sp>
          <p:nvSpPr>
            <p:cNvPr id="419" name="Google Shape;419;p34"/>
            <p:cNvSpPr/>
            <p:nvPr/>
          </p:nvSpPr>
          <p:spPr>
            <a:xfrm>
              <a:off x="7580875" y="1451825"/>
              <a:ext cx="797400" cy="7974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242888" rotWithShape="0" algn="bl" dir="5400000" dist="19050">
                <a:schemeClr val="lt2">
                  <a:alpha val="2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Hind"/>
                <a:ea typeface="Hind"/>
                <a:cs typeface="Hind"/>
                <a:sym typeface="Hind"/>
              </a:endParaRPr>
            </a:p>
          </p:txBody>
        </p:sp>
        <p:sp>
          <p:nvSpPr>
            <p:cNvPr id="420" name="Google Shape;420;p34"/>
            <p:cNvSpPr/>
            <p:nvPr/>
          </p:nvSpPr>
          <p:spPr>
            <a:xfrm>
              <a:off x="8017850" y="4271975"/>
              <a:ext cx="642000" cy="642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242888" rotWithShape="0" algn="bl" dir="5400000" dist="19050">
                <a:schemeClr val="lt2">
                  <a:alpha val="2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Hind"/>
                <a:ea typeface="Hind"/>
                <a:cs typeface="Hind"/>
                <a:sym typeface="Hind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5"/>
          <p:cNvPicPr preferRelativeResize="0"/>
          <p:nvPr/>
        </p:nvPicPr>
        <p:blipFill rotWithShape="1">
          <a:blip r:embed="rId2">
            <a:alphaModFix/>
          </a:blip>
          <a:srcRect b="46392" l="0" r="0" t="0"/>
          <a:stretch/>
        </p:blipFill>
        <p:spPr>
          <a:xfrm>
            <a:off x="0" y="4249676"/>
            <a:ext cx="9143998" cy="10832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6" name="Google Shape;56;p5"/>
          <p:cNvGrpSpPr/>
          <p:nvPr/>
        </p:nvGrpSpPr>
        <p:grpSpPr>
          <a:xfrm>
            <a:off x="-872795" y="-871100"/>
            <a:ext cx="9389145" cy="4242669"/>
            <a:chOff x="-872795" y="-871100"/>
            <a:chExt cx="9389145" cy="4242669"/>
          </a:xfrm>
        </p:grpSpPr>
        <p:grpSp>
          <p:nvGrpSpPr>
            <p:cNvPr id="57" name="Google Shape;57;p5"/>
            <p:cNvGrpSpPr/>
            <p:nvPr/>
          </p:nvGrpSpPr>
          <p:grpSpPr>
            <a:xfrm>
              <a:off x="-872795" y="1520937"/>
              <a:ext cx="1850632" cy="1850632"/>
              <a:chOff x="-1264450" y="1752750"/>
              <a:chExt cx="2284449" cy="2284449"/>
            </a:xfrm>
          </p:grpSpPr>
          <p:pic>
            <p:nvPicPr>
              <p:cNvPr id="58" name="Google Shape;58;p5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-1264450" y="1752750"/>
                <a:ext cx="2284449" cy="228444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59" name="Google Shape;59;p5"/>
              <p:cNvSpPr/>
              <p:nvPr/>
            </p:nvSpPr>
            <p:spPr>
              <a:xfrm>
                <a:off x="-864726" y="2152474"/>
                <a:ext cx="1485000" cy="14850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blurRad="242888" rotWithShape="0" algn="bl" dir="5400000" dist="19050">
                  <a:schemeClr val="lt2">
                    <a:alpha val="2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Hind"/>
                  <a:ea typeface="Hind"/>
                  <a:cs typeface="Hind"/>
                  <a:sym typeface="Hind"/>
                </a:endParaRPr>
              </a:p>
            </p:txBody>
          </p:sp>
        </p:grpSp>
        <p:sp>
          <p:nvSpPr>
            <p:cNvPr id="60" name="Google Shape;60;p5"/>
            <p:cNvSpPr/>
            <p:nvPr/>
          </p:nvSpPr>
          <p:spPr>
            <a:xfrm>
              <a:off x="7105750" y="-871100"/>
              <a:ext cx="1410600" cy="1410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242888" rotWithShape="0" algn="bl" dir="5400000" dist="19050">
                <a:schemeClr val="lt2">
                  <a:alpha val="2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Hind"/>
                <a:ea typeface="Hind"/>
                <a:cs typeface="Hind"/>
                <a:sym typeface="Hind"/>
              </a:endParaRPr>
            </a:p>
          </p:txBody>
        </p:sp>
      </p:grpSp>
      <p:grpSp>
        <p:nvGrpSpPr>
          <p:cNvPr id="61" name="Google Shape;61;p5"/>
          <p:cNvGrpSpPr/>
          <p:nvPr/>
        </p:nvGrpSpPr>
        <p:grpSpPr>
          <a:xfrm>
            <a:off x="78450" y="45375"/>
            <a:ext cx="9087900" cy="5133525"/>
            <a:chOff x="78450" y="45375"/>
            <a:chExt cx="9087900" cy="5133525"/>
          </a:xfrm>
        </p:grpSpPr>
        <p:sp>
          <p:nvSpPr>
            <p:cNvPr id="62" name="Google Shape;62;p5"/>
            <p:cNvSpPr/>
            <p:nvPr/>
          </p:nvSpPr>
          <p:spPr>
            <a:xfrm>
              <a:off x="8482650" y="589850"/>
              <a:ext cx="683700" cy="683700"/>
            </a:xfrm>
            <a:prstGeom prst="mathPlus">
              <a:avLst>
                <a:gd fmla="val 23520" name="adj1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Hind"/>
                <a:ea typeface="Hind"/>
                <a:cs typeface="Hind"/>
                <a:sym typeface="Hind"/>
              </a:endParaRPr>
            </a:p>
          </p:txBody>
        </p:sp>
        <p:sp>
          <p:nvSpPr>
            <p:cNvPr id="63" name="Google Shape;63;p5"/>
            <p:cNvSpPr/>
            <p:nvPr/>
          </p:nvSpPr>
          <p:spPr>
            <a:xfrm>
              <a:off x="6388350" y="45375"/>
              <a:ext cx="683700" cy="683700"/>
            </a:xfrm>
            <a:prstGeom prst="mathPlus">
              <a:avLst>
                <a:gd fmla="val 23520" name="adj1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Hind"/>
                <a:ea typeface="Hind"/>
                <a:cs typeface="Hind"/>
                <a:sym typeface="Hind"/>
              </a:endParaRPr>
            </a:p>
          </p:txBody>
        </p:sp>
        <p:sp>
          <p:nvSpPr>
            <p:cNvPr id="64" name="Google Shape;64;p5"/>
            <p:cNvSpPr/>
            <p:nvPr/>
          </p:nvSpPr>
          <p:spPr>
            <a:xfrm>
              <a:off x="294125" y="2983625"/>
              <a:ext cx="683700" cy="683700"/>
            </a:xfrm>
            <a:prstGeom prst="mathPlus">
              <a:avLst>
                <a:gd fmla="val 23520" name="adj1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Hind"/>
                <a:ea typeface="Hind"/>
                <a:cs typeface="Hind"/>
                <a:sym typeface="Hind"/>
              </a:endParaRPr>
            </a:p>
          </p:txBody>
        </p:sp>
        <p:sp>
          <p:nvSpPr>
            <p:cNvPr id="65" name="Google Shape;65;p5"/>
            <p:cNvSpPr/>
            <p:nvPr/>
          </p:nvSpPr>
          <p:spPr>
            <a:xfrm>
              <a:off x="78450" y="3811500"/>
              <a:ext cx="683700" cy="683700"/>
            </a:xfrm>
            <a:prstGeom prst="mathPlus">
              <a:avLst>
                <a:gd fmla="val 23520" name="adj1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Hind"/>
                <a:ea typeface="Hind"/>
                <a:cs typeface="Hind"/>
                <a:sym typeface="Hind"/>
              </a:endParaRPr>
            </a:p>
          </p:txBody>
        </p:sp>
        <p:sp>
          <p:nvSpPr>
            <p:cNvPr id="66" name="Google Shape;66;p5"/>
            <p:cNvSpPr/>
            <p:nvPr/>
          </p:nvSpPr>
          <p:spPr>
            <a:xfrm>
              <a:off x="818800" y="4495200"/>
              <a:ext cx="683700" cy="683700"/>
            </a:xfrm>
            <a:prstGeom prst="mathPlus">
              <a:avLst>
                <a:gd fmla="val 23520" name="adj1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Hind"/>
                <a:ea typeface="Hind"/>
                <a:cs typeface="Hind"/>
                <a:sym typeface="Hind"/>
              </a:endParaRPr>
            </a:p>
          </p:txBody>
        </p:sp>
      </p:grpSp>
      <p:sp>
        <p:nvSpPr>
          <p:cNvPr id="67" name="Google Shape;67;p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68" name="Google Shape;68;p5"/>
          <p:cNvSpPr txBox="1"/>
          <p:nvPr>
            <p:ph idx="1" type="subTitle"/>
          </p:nvPr>
        </p:nvSpPr>
        <p:spPr>
          <a:xfrm>
            <a:off x="5135899" y="3755509"/>
            <a:ext cx="2505600" cy="67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0" sz="14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9" name="Google Shape;69;p5"/>
          <p:cNvSpPr txBox="1"/>
          <p:nvPr>
            <p:ph idx="2" type="subTitle"/>
          </p:nvPr>
        </p:nvSpPr>
        <p:spPr>
          <a:xfrm>
            <a:off x="1502500" y="3755509"/>
            <a:ext cx="2505600" cy="67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0" sz="14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70" name="Google Shape;70;p5"/>
          <p:cNvSpPr txBox="1"/>
          <p:nvPr>
            <p:ph idx="3" type="subTitle"/>
          </p:nvPr>
        </p:nvSpPr>
        <p:spPr>
          <a:xfrm>
            <a:off x="5135888" y="3306050"/>
            <a:ext cx="2505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71" name="Google Shape;71;p5"/>
          <p:cNvSpPr txBox="1"/>
          <p:nvPr>
            <p:ph idx="4" type="subTitle"/>
          </p:nvPr>
        </p:nvSpPr>
        <p:spPr>
          <a:xfrm>
            <a:off x="1502500" y="3306050"/>
            <a:ext cx="2505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oogle Shape;73;p6"/>
          <p:cNvGrpSpPr/>
          <p:nvPr/>
        </p:nvGrpSpPr>
        <p:grpSpPr>
          <a:xfrm>
            <a:off x="-1065672" y="-1643281"/>
            <a:ext cx="11370801" cy="7945620"/>
            <a:chOff x="-1065672" y="-1643281"/>
            <a:chExt cx="11370801" cy="7945620"/>
          </a:xfrm>
        </p:grpSpPr>
        <p:pic>
          <p:nvPicPr>
            <p:cNvPr id="74" name="Google Shape;74;p6"/>
            <p:cNvPicPr preferRelativeResize="0"/>
            <p:nvPr/>
          </p:nvPicPr>
          <p:blipFill rotWithShape="1">
            <a:blip r:embed="rId2">
              <a:alphaModFix/>
            </a:blip>
            <a:srcRect b="0" l="0" r="39191" t="0"/>
            <a:stretch/>
          </p:blipFill>
          <p:spPr>
            <a:xfrm rot="10294837">
              <a:off x="-947698" y="-1247100"/>
              <a:ext cx="5560398" cy="20207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5" name="Google Shape;75;p6"/>
            <p:cNvPicPr preferRelativeResize="0"/>
            <p:nvPr/>
          </p:nvPicPr>
          <p:blipFill rotWithShape="1">
            <a:blip r:embed="rId3">
              <a:alphaModFix/>
            </a:blip>
            <a:srcRect b="0" l="0" r="39798" t="0"/>
            <a:stretch/>
          </p:blipFill>
          <p:spPr>
            <a:xfrm rot="-261524">
              <a:off x="4731500" y="4075325"/>
              <a:ext cx="5504800" cy="202075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6" name="Google Shape;76;p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7"/>
          <p:cNvSpPr txBox="1"/>
          <p:nvPr>
            <p:ph type="title"/>
          </p:nvPr>
        </p:nvSpPr>
        <p:spPr>
          <a:xfrm>
            <a:off x="713225" y="539500"/>
            <a:ext cx="4214700" cy="178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79" name="Google Shape;79;p7"/>
          <p:cNvSpPr txBox="1"/>
          <p:nvPr>
            <p:ph idx="1" type="subTitle"/>
          </p:nvPr>
        </p:nvSpPr>
        <p:spPr>
          <a:xfrm>
            <a:off x="713225" y="2403991"/>
            <a:ext cx="4214700" cy="212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/>
        </p:txBody>
      </p:sp>
      <p:sp>
        <p:nvSpPr>
          <p:cNvPr id="80" name="Google Shape;80;p7"/>
          <p:cNvSpPr/>
          <p:nvPr>
            <p:ph idx="2" type="pic"/>
          </p:nvPr>
        </p:nvSpPr>
        <p:spPr>
          <a:xfrm>
            <a:off x="5190675" y="533875"/>
            <a:ext cx="3117900" cy="4075800"/>
          </a:xfrm>
          <a:prstGeom prst="rect">
            <a:avLst/>
          </a:prstGeom>
          <a:noFill/>
          <a:ln>
            <a:noFill/>
          </a:ln>
        </p:spPr>
      </p:sp>
      <p:pic>
        <p:nvPicPr>
          <p:cNvPr id="81" name="Google Shape;81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4249253"/>
            <a:ext cx="9143998" cy="2020744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7"/>
          <p:cNvSpPr/>
          <p:nvPr/>
        </p:nvSpPr>
        <p:spPr>
          <a:xfrm>
            <a:off x="196625" y="-499325"/>
            <a:ext cx="1033200" cy="10332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242888" rotWithShape="0" algn="bl" dir="5400000" dist="19050">
              <a:schemeClr val="lt2">
                <a:alpha val="21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ind"/>
              <a:ea typeface="Hind"/>
              <a:cs typeface="Hind"/>
              <a:sym typeface="Hind"/>
            </a:endParaRPr>
          </a:p>
        </p:txBody>
      </p:sp>
      <p:grpSp>
        <p:nvGrpSpPr>
          <p:cNvPr id="83" name="Google Shape;83;p7"/>
          <p:cNvGrpSpPr/>
          <p:nvPr/>
        </p:nvGrpSpPr>
        <p:grpSpPr>
          <a:xfrm>
            <a:off x="7309225" y="-149825"/>
            <a:ext cx="1765725" cy="5095675"/>
            <a:chOff x="7309225" y="-149825"/>
            <a:chExt cx="1765725" cy="5095675"/>
          </a:xfrm>
        </p:grpSpPr>
        <p:sp>
          <p:nvSpPr>
            <p:cNvPr id="84" name="Google Shape;84;p7"/>
            <p:cNvSpPr/>
            <p:nvPr/>
          </p:nvSpPr>
          <p:spPr>
            <a:xfrm>
              <a:off x="8349913" y="1073800"/>
              <a:ext cx="683700" cy="683700"/>
            </a:xfrm>
            <a:prstGeom prst="mathPlus">
              <a:avLst>
                <a:gd fmla="val 23520" name="adj1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Hind"/>
                <a:ea typeface="Hind"/>
                <a:cs typeface="Hind"/>
                <a:sym typeface="Hind"/>
              </a:endParaRPr>
            </a:p>
          </p:txBody>
        </p:sp>
        <p:sp>
          <p:nvSpPr>
            <p:cNvPr id="85" name="Google Shape;85;p7"/>
            <p:cNvSpPr/>
            <p:nvPr/>
          </p:nvSpPr>
          <p:spPr>
            <a:xfrm>
              <a:off x="8088913" y="4262150"/>
              <a:ext cx="683700" cy="683700"/>
            </a:xfrm>
            <a:prstGeom prst="mathPlus">
              <a:avLst>
                <a:gd fmla="val 23520" name="adj1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Hind"/>
                <a:ea typeface="Hind"/>
                <a:cs typeface="Hind"/>
                <a:sym typeface="Hind"/>
              </a:endParaRPr>
            </a:p>
          </p:txBody>
        </p:sp>
        <p:sp>
          <p:nvSpPr>
            <p:cNvPr id="86" name="Google Shape;86;p7"/>
            <p:cNvSpPr/>
            <p:nvPr/>
          </p:nvSpPr>
          <p:spPr>
            <a:xfrm>
              <a:off x="8391238" y="197650"/>
              <a:ext cx="683700" cy="683700"/>
            </a:xfrm>
            <a:prstGeom prst="mathPlus">
              <a:avLst>
                <a:gd fmla="val 23520" name="adj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Hind"/>
                <a:ea typeface="Hind"/>
                <a:cs typeface="Hind"/>
                <a:sym typeface="Hind"/>
              </a:endParaRPr>
            </a:p>
          </p:txBody>
        </p:sp>
        <p:sp>
          <p:nvSpPr>
            <p:cNvPr id="87" name="Google Shape;87;p7"/>
            <p:cNvSpPr/>
            <p:nvPr/>
          </p:nvSpPr>
          <p:spPr>
            <a:xfrm>
              <a:off x="8391250" y="3578450"/>
              <a:ext cx="683700" cy="683700"/>
            </a:xfrm>
            <a:prstGeom prst="mathPlus">
              <a:avLst>
                <a:gd fmla="val 23520" name="adj1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Hind"/>
                <a:ea typeface="Hind"/>
                <a:cs typeface="Hind"/>
                <a:sym typeface="Hind"/>
              </a:endParaRPr>
            </a:p>
          </p:txBody>
        </p:sp>
        <p:sp>
          <p:nvSpPr>
            <p:cNvPr id="88" name="Google Shape;88;p7"/>
            <p:cNvSpPr/>
            <p:nvPr/>
          </p:nvSpPr>
          <p:spPr>
            <a:xfrm>
              <a:off x="7309225" y="-149825"/>
              <a:ext cx="683700" cy="683700"/>
            </a:xfrm>
            <a:prstGeom prst="mathPlus">
              <a:avLst>
                <a:gd fmla="val 23520" name="adj1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Hind"/>
                <a:ea typeface="Hind"/>
                <a:cs typeface="Hind"/>
                <a:sym typeface="Hind"/>
              </a:endParaRPr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" name="Google Shape;90;p8"/>
          <p:cNvGrpSpPr/>
          <p:nvPr/>
        </p:nvGrpSpPr>
        <p:grpSpPr>
          <a:xfrm>
            <a:off x="186275" y="0"/>
            <a:ext cx="9276788" cy="4726025"/>
            <a:chOff x="186275" y="0"/>
            <a:chExt cx="9276788" cy="4726025"/>
          </a:xfrm>
        </p:grpSpPr>
        <p:sp>
          <p:nvSpPr>
            <p:cNvPr id="91" name="Google Shape;91;p8"/>
            <p:cNvSpPr/>
            <p:nvPr/>
          </p:nvSpPr>
          <p:spPr>
            <a:xfrm>
              <a:off x="8095663" y="3638550"/>
              <a:ext cx="683700" cy="683700"/>
            </a:xfrm>
            <a:prstGeom prst="mathPlus">
              <a:avLst>
                <a:gd fmla="val 23520" name="adj1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Hind"/>
                <a:ea typeface="Hind"/>
                <a:cs typeface="Hind"/>
                <a:sym typeface="Hind"/>
              </a:endParaRPr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371375" y="1797725"/>
              <a:ext cx="683700" cy="683700"/>
            </a:xfrm>
            <a:prstGeom prst="mathPlus">
              <a:avLst>
                <a:gd fmla="val 23520" name="adj1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Hind"/>
                <a:ea typeface="Hind"/>
                <a:cs typeface="Hind"/>
                <a:sym typeface="Hind"/>
              </a:endParaRPr>
            </a:p>
          </p:txBody>
        </p:sp>
        <p:sp>
          <p:nvSpPr>
            <p:cNvPr id="93" name="Google Shape;93;p8"/>
            <p:cNvSpPr/>
            <p:nvPr/>
          </p:nvSpPr>
          <p:spPr>
            <a:xfrm>
              <a:off x="186275" y="853975"/>
              <a:ext cx="683700" cy="683700"/>
            </a:xfrm>
            <a:prstGeom prst="mathPlus">
              <a:avLst>
                <a:gd fmla="val 23520" name="adj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Hind"/>
                <a:ea typeface="Hind"/>
                <a:cs typeface="Hind"/>
                <a:sym typeface="Hind"/>
              </a:endParaRPr>
            </a:p>
          </p:txBody>
        </p:sp>
        <p:sp>
          <p:nvSpPr>
            <p:cNvPr id="94" name="Google Shape;94;p8"/>
            <p:cNvSpPr/>
            <p:nvPr/>
          </p:nvSpPr>
          <p:spPr>
            <a:xfrm>
              <a:off x="8779363" y="2986950"/>
              <a:ext cx="683700" cy="683700"/>
            </a:xfrm>
            <a:prstGeom prst="mathPlus">
              <a:avLst>
                <a:gd fmla="val 23520" name="adj1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Hind"/>
                <a:ea typeface="Hind"/>
                <a:cs typeface="Hind"/>
                <a:sym typeface="Hind"/>
              </a:endParaRPr>
            </a:p>
          </p:txBody>
        </p:sp>
        <p:sp>
          <p:nvSpPr>
            <p:cNvPr id="95" name="Google Shape;95;p8"/>
            <p:cNvSpPr/>
            <p:nvPr/>
          </p:nvSpPr>
          <p:spPr>
            <a:xfrm>
              <a:off x="8042438" y="2808850"/>
              <a:ext cx="683700" cy="683700"/>
            </a:xfrm>
            <a:prstGeom prst="mathPlus">
              <a:avLst>
                <a:gd fmla="val 23520" name="adj1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Hind"/>
                <a:ea typeface="Hind"/>
                <a:cs typeface="Hind"/>
                <a:sym typeface="Hind"/>
              </a:endParaRPr>
            </a:p>
          </p:txBody>
        </p:sp>
        <p:sp>
          <p:nvSpPr>
            <p:cNvPr id="96" name="Google Shape;96;p8"/>
            <p:cNvSpPr/>
            <p:nvPr/>
          </p:nvSpPr>
          <p:spPr>
            <a:xfrm>
              <a:off x="7185338" y="0"/>
              <a:ext cx="683700" cy="683700"/>
            </a:xfrm>
            <a:prstGeom prst="mathPlus">
              <a:avLst>
                <a:gd fmla="val 23520" name="adj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Hind"/>
                <a:ea typeface="Hind"/>
                <a:cs typeface="Hind"/>
                <a:sym typeface="Hind"/>
              </a:endParaRPr>
            </a:p>
          </p:txBody>
        </p:sp>
        <p:sp>
          <p:nvSpPr>
            <p:cNvPr id="97" name="Google Shape;97;p8"/>
            <p:cNvSpPr/>
            <p:nvPr/>
          </p:nvSpPr>
          <p:spPr>
            <a:xfrm>
              <a:off x="517838" y="4042325"/>
              <a:ext cx="683700" cy="683700"/>
            </a:xfrm>
            <a:prstGeom prst="mathPlus">
              <a:avLst>
                <a:gd fmla="val 23520" name="adj1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Hind"/>
                <a:ea typeface="Hind"/>
                <a:cs typeface="Hind"/>
                <a:sym typeface="Hind"/>
              </a:endParaRPr>
            </a:p>
          </p:txBody>
        </p:sp>
        <p:sp>
          <p:nvSpPr>
            <p:cNvPr id="98" name="Google Shape;98;p8"/>
            <p:cNvSpPr/>
            <p:nvPr/>
          </p:nvSpPr>
          <p:spPr>
            <a:xfrm>
              <a:off x="7869038" y="232300"/>
              <a:ext cx="683700" cy="683700"/>
            </a:xfrm>
            <a:prstGeom prst="mathPlus">
              <a:avLst>
                <a:gd fmla="val 23520" name="adj1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Hind"/>
                <a:ea typeface="Hind"/>
                <a:cs typeface="Hind"/>
                <a:sym typeface="Hind"/>
              </a:endParaRPr>
            </a:p>
          </p:txBody>
        </p:sp>
      </p:grpSp>
      <p:pic>
        <p:nvPicPr>
          <p:cNvPr id="99" name="Google Shape;99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54875" y="3783975"/>
            <a:ext cx="9453852" cy="20892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8"/>
          <p:cNvSpPr txBox="1"/>
          <p:nvPr>
            <p:ph type="title"/>
          </p:nvPr>
        </p:nvSpPr>
        <p:spPr>
          <a:xfrm>
            <a:off x="2019600" y="1472850"/>
            <a:ext cx="5104800" cy="219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grpSp>
        <p:nvGrpSpPr>
          <p:cNvPr id="101" name="Google Shape;101;p8"/>
          <p:cNvGrpSpPr/>
          <p:nvPr/>
        </p:nvGrpSpPr>
        <p:grpSpPr>
          <a:xfrm>
            <a:off x="51400" y="-986100"/>
            <a:ext cx="7436900" cy="5901875"/>
            <a:chOff x="51400" y="-986100"/>
            <a:chExt cx="7436900" cy="5901875"/>
          </a:xfrm>
        </p:grpSpPr>
        <p:grpSp>
          <p:nvGrpSpPr>
            <p:cNvPr id="102" name="Google Shape;102;p8"/>
            <p:cNvGrpSpPr/>
            <p:nvPr/>
          </p:nvGrpSpPr>
          <p:grpSpPr>
            <a:xfrm>
              <a:off x="51400" y="-986100"/>
              <a:ext cx="2284449" cy="2284449"/>
              <a:chOff x="-1264450" y="1752750"/>
              <a:chExt cx="2284449" cy="2284449"/>
            </a:xfrm>
          </p:grpSpPr>
          <p:pic>
            <p:nvPicPr>
              <p:cNvPr id="103" name="Google Shape;103;p8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-1264450" y="1752750"/>
                <a:ext cx="2284449" cy="228444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04" name="Google Shape;104;p8"/>
              <p:cNvSpPr/>
              <p:nvPr/>
            </p:nvSpPr>
            <p:spPr>
              <a:xfrm>
                <a:off x="-864726" y="2152474"/>
                <a:ext cx="1485000" cy="14850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blurRad="242888" rotWithShape="0" algn="bl" dir="5400000" dist="19050">
                  <a:schemeClr val="lt2">
                    <a:alpha val="2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Hind"/>
                  <a:ea typeface="Hind"/>
                  <a:cs typeface="Hind"/>
                  <a:sym typeface="Hind"/>
                </a:endParaRPr>
              </a:p>
            </p:txBody>
          </p:sp>
        </p:grpSp>
        <p:sp>
          <p:nvSpPr>
            <p:cNvPr id="105" name="Google Shape;105;p8"/>
            <p:cNvSpPr/>
            <p:nvPr/>
          </p:nvSpPr>
          <p:spPr>
            <a:xfrm>
              <a:off x="6136200" y="3563675"/>
              <a:ext cx="1352100" cy="1352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242888" rotWithShape="0" algn="bl" dir="5400000" dist="19050">
                <a:schemeClr val="lt2">
                  <a:alpha val="2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Hind"/>
                <a:ea typeface="Hind"/>
                <a:cs typeface="Hind"/>
                <a:sym typeface="Hind"/>
              </a:endParaRPr>
            </a:p>
          </p:txBody>
        </p:sp>
        <p:sp>
          <p:nvSpPr>
            <p:cNvPr id="106" name="Google Shape;106;p8"/>
            <p:cNvSpPr/>
            <p:nvPr/>
          </p:nvSpPr>
          <p:spPr>
            <a:xfrm>
              <a:off x="6227750" y="-570400"/>
              <a:ext cx="957600" cy="957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242888" rotWithShape="0" algn="bl" dir="5400000" dist="19050">
                <a:schemeClr val="lt2">
                  <a:alpha val="2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Hind"/>
                <a:ea typeface="Hind"/>
                <a:cs typeface="Hind"/>
                <a:sym typeface="Hind"/>
              </a:endParaRPr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173709">
            <a:off x="-806424" y="1383165"/>
            <a:ext cx="10756821" cy="2377171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9"/>
          <p:cNvSpPr/>
          <p:nvPr/>
        </p:nvSpPr>
        <p:spPr>
          <a:xfrm>
            <a:off x="933000" y="605400"/>
            <a:ext cx="7278000" cy="39327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  <a:effectLst>
            <a:outerShdw blurRad="242888" rotWithShape="0" algn="bl" dir="5460000" dist="19050">
              <a:schemeClr val="lt2">
                <a:alpha val="23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ind"/>
              <a:ea typeface="Hind"/>
              <a:cs typeface="Hind"/>
              <a:sym typeface="Hind"/>
            </a:endParaRPr>
          </a:p>
        </p:txBody>
      </p:sp>
      <p:grpSp>
        <p:nvGrpSpPr>
          <p:cNvPr id="110" name="Google Shape;110;p9"/>
          <p:cNvGrpSpPr/>
          <p:nvPr/>
        </p:nvGrpSpPr>
        <p:grpSpPr>
          <a:xfrm>
            <a:off x="-77250" y="-286675"/>
            <a:ext cx="9150350" cy="5651550"/>
            <a:chOff x="-77250" y="-286675"/>
            <a:chExt cx="9150350" cy="5651550"/>
          </a:xfrm>
        </p:grpSpPr>
        <p:sp>
          <p:nvSpPr>
            <p:cNvPr id="111" name="Google Shape;111;p9"/>
            <p:cNvSpPr/>
            <p:nvPr/>
          </p:nvSpPr>
          <p:spPr>
            <a:xfrm>
              <a:off x="-77250" y="4459800"/>
              <a:ext cx="683700" cy="683700"/>
            </a:xfrm>
            <a:prstGeom prst="mathPlus">
              <a:avLst>
                <a:gd fmla="val 23520" name="adj1"/>
              </a:avLst>
            </a:prstGeom>
            <a:solidFill>
              <a:srgbClr val="1977A4">
                <a:alpha val="145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Hind"/>
                <a:ea typeface="Hind"/>
                <a:cs typeface="Hind"/>
                <a:sym typeface="Hind"/>
              </a:endParaRPr>
            </a:p>
          </p:txBody>
        </p:sp>
        <p:sp>
          <p:nvSpPr>
            <p:cNvPr id="112" name="Google Shape;112;p9"/>
            <p:cNvSpPr/>
            <p:nvPr/>
          </p:nvSpPr>
          <p:spPr>
            <a:xfrm>
              <a:off x="7799725" y="-286675"/>
              <a:ext cx="818100" cy="818100"/>
            </a:xfrm>
            <a:prstGeom prst="mathPlus">
              <a:avLst>
                <a:gd fmla="val 23520" name="adj1"/>
              </a:avLst>
            </a:prstGeom>
            <a:solidFill>
              <a:srgbClr val="77BEE0">
                <a:alpha val="1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Hind"/>
                <a:ea typeface="Hind"/>
                <a:cs typeface="Hind"/>
                <a:sym typeface="Hind"/>
              </a:endParaRPr>
            </a:p>
          </p:txBody>
        </p:sp>
        <p:sp>
          <p:nvSpPr>
            <p:cNvPr id="113" name="Google Shape;113;p9"/>
            <p:cNvSpPr/>
            <p:nvPr/>
          </p:nvSpPr>
          <p:spPr>
            <a:xfrm>
              <a:off x="7866913" y="838050"/>
              <a:ext cx="683700" cy="683700"/>
            </a:xfrm>
            <a:prstGeom prst="mathPlus">
              <a:avLst>
                <a:gd fmla="val 23520" name="adj1"/>
              </a:avLst>
            </a:prstGeom>
            <a:solidFill>
              <a:srgbClr val="77BEE0">
                <a:alpha val="1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Hind"/>
                <a:ea typeface="Hind"/>
                <a:cs typeface="Hind"/>
                <a:sym typeface="Hind"/>
              </a:endParaRPr>
            </a:p>
          </p:txBody>
        </p:sp>
        <p:sp>
          <p:nvSpPr>
            <p:cNvPr id="114" name="Google Shape;114;p9"/>
            <p:cNvSpPr/>
            <p:nvPr/>
          </p:nvSpPr>
          <p:spPr>
            <a:xfrm>
              <a:off x="899375" y="4500875"/>
              <a:ext cx="864000" cy="864000"/>
            </a:xfrm>
            <a:prstGeom prst="mathPlus">
              <a:avLst>
                <a:gd fmla="val 23520" name="adj1"/>
              </a:avLst>
            </a:prstGeom>
            <a:solidFill>
              <a:srgbClr val="1977A4">
                <a:alpha val="145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Hind"/>
                <a:ea typeface="Hind"/>
                <a:cs typeface="Hind"/>
                <a:sym typeface="Hind"/>
              </a:endParaRPr>
            </a:p>
          </p:txBody>
        </p:sp>
        <p:sp>
          <p:nvSpPr>
            <p:cNvPr id="115" name="Google Shape;115;p9"/>
            <p:cNvSpPr/>
            <p:nvPr/>
          </p:nvSpPr>
          <p:spPr>
            <a:xfrm>
              <a:off x="8463800" y="373450"/>
              <a:ext cx="609300" cy="609300"/>
            </a:xfrm>
            <a:prstGeom prst="mathPlus">
              <a:avLst>
                <a:gd fmla="val 23520" name="adj1"/>
              </a:avLst>
            </a:prstGeom>
            <a:solidFill>
              <a:srgbClr val="CFE7EF">
                <a:alpha val="28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Hind"/>
                <a:ea typeface="Hind"/>
                <a:cs typeface="Hind"/>
                <a:sym typeface="Hind"/>
              </a:endParaRPr>
            </a:p>
          </p:txBody>
        </p:sp>
        <p:sp>
          <p:nvSpPr>
            <p:cNvPr id="116" name="Google Shape;116;p9"/>
            <p:cNvSpPr/>
            <p:nvPr/>
          </p:nvSpPr>
          <p:spPr>
            <a:xfrm>
              <a:off x="0" y="3325825"/>
              <a:ext cx="683700" cy="683700"/>
            </a:xfrm>
            <a:prstGeom prst="mathPlus">
              <a:avLst>
                <a:gd fmla="val 23520" name="adj1"/>
              </a:avLst>
            </a:prstGeom>
            <a:solidFill>
              <a:srgbClr val="CFE7EF">
                <a:alpha val="28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Hind"/>
                <a:ea typeface="Hind"/>
                <a:cs typeface="Hind"/>
                <a:sym typeface="Hind"/>
              </a:endParaRPr>
            </a:p>
          </p:txBody>
        </p:sp>
      </p:grpSp>
      <p:grpSp>
        <p:nvGrpSpPr>
          <p:cNvPr id="117" name="Google Shape;117;p9"/>
          <p:cNvGrpSpPr/>
          <p:nvPr/>
        </p:nvGrpSpPr>
        <p:grpSpPr>
          <a:xfrm>
            <a:off x="1437350" y="-1587300"/>
            <a:ext cx="4504025" cy="7111025"/>
            <a:chOff x="1437350" y="-1587300"/>
            <a:chExt cx="4504025" cy="7111025"/>
          </a:xfrm>
        </p:grpSpPr>
        <p:grpSp>
          <p:nvGrpSpPr>
            <p:cNvPr id="118" name="Google Shape;118;p9"/>
            <p:cNvGrpSpPr/>
            <p:nvPr/>
          </p:nvGrpSpPr>
          <p:grpSpPr>
            <a:xfrm>
              <a:off x="1437350" y="-1587300"/>
              <a:ext cx="2284449" cy="2284449"/>
              <a:chOff x="-1264450" y="1752750"/>
              <a:chExt cx="2284449" cy="2284449"/>
            </a:xfrm>
          </p:grpSpPr>
          <p:pic>
            <p:nvPicPr>
              <p:cNvPr id="119" name="Google Shape;119;p9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-1264450" y="1752750"/>
                <a:ext cx="2284449" cy="228444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20" name="Google Shape;120;p9"/>
              <p:cNvSpPr/>
              <p:nvPr/>
            </p:nvSpPr>
            <p:spPr>
              <a:xfrm>
                <a:off x="-864726" y="2152474"/>
                <a:ext cx="1485000" cy="14850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blurRad="242888" rotWithShape="0" algn="bl" dir="5400000" dist="19050">
                  <a:schemeClr val="lt2">
                    <a:alpha val="2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Hind"/>
                  <a:ea typeface="Hind"/>
                  <a:cs typeface="Hind"/>
                  <a:sym typeface="Hind"/>
                </a:endParaRPr>
              </a:p>
            </p:txBody>
          </p:sp>
        </p:grpSp>
        <p:sp>
          <p:nvSpPr>
            <p:cNvPr id="121" name="Google Shape;121;p9"/>
            <p:cNvSpPr/>
            <p:nvPr/>
          </p:nvSpPr>
          <p:spPr>
            <a:xfrm>
              <a:off x="4828975" y="4411325"/>
              <a:ext cx="1112400" cy="11124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242888" rotWithShape="0" algn="bl" dir="5400000" dist="19050">
                <a:schemeClr val="lt2">
                  <a:alpha val="2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Hind"/>
                <a:ea typeface="Hind"/>
                <a:cs typeface="Hind"/>
                <a:sym typeface="Hind"/>
              </a:endParaRPr>
            </a:p>
          </p:txBody>
        </p:sp>
      </p:grpSp>
      <p:sp>
        <p:nvSpPr>
          <p:cNvPr id="122" name="Google Shape;122;p9"/>
          <p:cNvSpPr txBox="1"/>
          <p:nvPr>
            <p:ph type="title"/>
          </p:nvPr>
        </p:nvSpPr>
        <p:spPr>
          <a:xfrm>
            <a:off x="2135550" y="1612936"/>
            <a:ext cx="4872900" cy="10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23" name="Google Shape;123;p9"/>
          <p:cNvSpPr txBox="1"/>
          <p:nvPr>
            <p:ph idx="1" type="subTitle"/>
          </p:nvPr>
        </p:nvSpPr>
        <p:spPr>
          <a:xfrm>
            <a:off x="2135550" y="2719175"/>
            <a:ext cx="4872900" cy="6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/>
          <p:cNvSpPr/>
          <p:nvPr>
            <p:ph idx="2" type="pic"/>
          </p:nvPr>
        </p:nvSpPr>
        <p:spPr>
          <a:xfrm>
            <a:off x="-25" y="-13725"/>
            <a:ext cx="9144000" cy="5157300"/>
          </a:xfrm>
          <a:prstGeom prst="rect">
            <a:avLst/>
          </a:prstGeom>
          <a:noFill/>
          <a:ln>
            <a:noFill/>
          </a:ln>
        </p:spPr>
      </p:sp>
      <p:sp>
        <p:nvSpPr>
          <p:cNvPr id="126" name="Google Shape;126;p10"/>
          <p:cNvSpPr txBox="1"/>
          <p:nvPr>
            <p:ph type="title"/>
          </p:nvPr>
        </p:nvSpPr>
        <p:spPr>
          <a:xfrm>
            <a:off x="1264975" y="4014450"/>
            <a:ext cx="6614100" cy="572700"/>
          </a:xfrm>
          <a:prstGeom prst="rect">
            <a:avLst/>
          </a:prstGeom>
          <a:solidFill>
            <a:schemeClr val="lt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34" Type="http://schemas.openxmlformats.org/officeDocument/2006/relationships/theme" Target="../theme/theme1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nter SemiBold"/>
              <a:buNone/>
              <a:defRPr sz="35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nter SemiBold"/>
              <a:buNone/>
              <a:defRPr sz="35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nter SemiBold"/>
              <a:buNone/>
              <a:defRPr sz="35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nter SemiBold"/>
              <a:buNone/>
              <a:defRPr sz="35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nter SemiBold"/>
              <a:buNone/>
              <a:defRPr sz="35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nter SemiBold"/>
              <a:buNone/>
              <a:defRPr sz="35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nter SemiBold"/>
              <a:buNone/>
              <a:defRPr sz="35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nter SemiBold"/>
              <a:buNone/>
              <a:defRPr sz="35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nter SemiBold"/>
              <a:buNone/>
              <a:defRPr sz="35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"/>
              <a:buChar char="●"/>
              <a:defRPr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"/>
              <a:buChar char="○"/>
              <a:defRPr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"/>
              <a:buChar char="■"/>
              <a:defRPr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"/>
              <a:buChar char="●"/>
              <a:defRPr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"/>
              <a:buChar char="○"/>
              <a:defRPr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"/>
              <a:buChar char="■"/>
              <a:defRPr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"/>
              <a:buChar char="●"/>
              <a:defRPr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"/>
              <a:buChar char="○"/>
              <a:defRPr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"/>
              <a:buChar char="■"/>
              <a:defRPr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9.png"/><Relationship Id="rId4" Type="http://schemas.openxmlformats.org/officeDocument/2006/relationships/image" Target="../media/image3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1.png"/><Relationship Id="rId4" Type="http://schemas.openxmlformats.org/officeDocument/2006/relationships/image" Target="../media/image38.png"/><Relationship Id="rId5" Type="http://schemas.openxmlformats.org/officeDocument/2006/relationships/image" Target="../media/image40.png"/><Relationship Id="rId6" Type="http://schemas.openxmlformats.org/officeDocument/2006/relationships/image" Target="../media/image3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1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1.png"/><Relationship Id="rId4" Type="http://schemas.openxmlformats.org/officeDocument/2006/relationships/image" Target="../media/image4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1.png"/><Relationship Id="rId4" Type="http://schemas.openxmlformats.org/officeDocument/2006/relationships/image" Target="../media/image4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1.png"/><Relationship Id="rId4" Type="http://schemas.openxmlformats.org/officeDocument/2006/relationships/image" Target="../media/image46.png"/><Relationship Id="rId5" Type="http://schemas.openxmlformats.org/officeDocument/2006/relationships/image" Target="../media/image4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0.png"/><Relationship Id="rId4" Type="http://schemas.openxmlformats.org/officeDocument/2006/relationships/image" Target="../media/image44.png"/><Relationship Id="rId5" Type="http://schemas.openxmlformats.org/officeDocument/2006/relationships/image" Target="../media/image26.png"/><Relationship Id="rId6" Type="http://schemas.openxmlformats.org/officeDocument/2006/relationships/image" Target="../media/image58.png"/><Relationship Id="rId7" Type="http://schemas.openxmlformats.org/officeDocument/2006/relationships/image" Target="../media/image3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1.png"/><Relationship Id="rId4" Type="http://schemas.openxmlformats.org/officeDocument/2006/relationships/image" Target="../media/image5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1.png"/><Relationship Id="rId4" Type="http://schemas.openxmlformats.org/officeDocument/2006/relationships/image" Target="../media/image8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1.png"/><Relationship Id="rId4" Type="http://schemas.openxmlformats.org/officeDocument/2006/relationships/image" Target="../media/image5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1.png"/><Relationship Id="rId4" Type="http://schemas.openxmlformats.org/officeDocument/2006/relationships/image" Target="../media/image6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61.png"/><Relationship Id="rId4" Type="http://schemas.openxmlformats.org/officeDocument/2006/relationships/image" Target="../media/image6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6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71.png"/><Relationship Id="rId4" Type="http://schemas.openxmlformats.org/officeDocument/2006/relationships/image" Target="../media/image68.png"/><Relationship Id="rId9" Type="http://schemas.openxmlformats.org/officeDocument/2006/relationships/image" Target="../media/image73.png"/><Relationship Id="rId5" Type="http://schemas.openxmlformats.org/officeDocument/2006/relationships/image" Target="../media/image62.png"/><Relationship Id="rId6" Type="http://schemas.openxmlformats.org/officeDocument/2006/relationships/image" Target="../media/image52.png"/><Relationship Id="rId7" Type="http://schemas.openxmlformats.org/officeDocument/2006/relationships/image" Target="../media/image53.png"/><Relationship Id="rId8" Type="http://schemas.openxmlformats.org/officeDocument/2006/relationships/image" Target="../media/image5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80.png"/><Relationship Id="rId4" Type="http://schemas.openxmlformats.org/officeDocument/2006/relationships/image" Target="../media/image66.png"/><Relationship Id="rId5" Type="http://schemas.openxmlformats.org/officeDocument/2006/relationships/image" Target="../media/image6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72.png"/><Relationship Id="rId4" Type="http://schemas.openxmlformats.org/officeDocument/2006/relationships/image" Target="../media/image84.png"/><Relationship Id="rId5" Type="http://schemas.openxmlformats.org/officeDocument/2006/relationships/image" Target="../media/image69.png"/><Relationship Id="rId6" Type="http://schemas.openxmlformats.org/officeDocument/2006/relationships/image" Target="../media/image64.png"/><Relationship Id="rId7" Type="http://schemas.openxmlformats.org/officeDocument/2006/relationships/image" Target="../media/image70.png"/><Relationship Id="rId8" Type="http://schemas.openxmlformats.org/officeDocument/2006/relationships/image" Target="../media/image7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86.png"/><Relationship Id="rId4" Type="http://schemas.openxmlformats.org/officeDocument/2006/relationships/image" Target="../media/image92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74.png"/><Relationship Id="rId4" Type="http://schemas.openxmlformats.org/officeDocument/2006/relationships/image" Target="../media/image88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92.png"/><Relationship Id="rId4" Type="http://schemas.openxmlformats.org/officeDocument/2006/relationships/image" Target="../media/image90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1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79.png"/><Relationship Id="rId4" Type="http://schemas.openxmlformats.org/officeDocument/2006/relationships/image" Target="../media/image76.png"/><Relationship Id="rId5" Type="http://schemas.openxmlformats.org/officeDocument/2006/relationships/image" Target="../media/image31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78.png"/><Relationship Id="rId4" Type="http://schemas.openxmlformats.org/officeDocument/2006/relationships/image" Target="../media/image79.png"/><Relationship Id="rId5" Type="http://schemas.openxmlformats.org/officeDocument/2006/relationships/image" Target="../media/image81.png"/><Relationship Id="rId6" Type="http://schemas.openxmlformats.org/officeDocument/2006/relationships/image" Target="../media/image83.png"/><Relationship Id="rId7" Type="http://schemas.openxmlformats.org/officeDocument/2006/relationships/image" Target="../media/image94.png"/><Relationship Id="rId8" Type="http://schemas.openxmlformats.org/officeDocument/2006/relationships/image" Target="../media/image31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1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77.png"/><Relationship Id="rId4" Type="http://schemas.openxmlformats.org/officeDocument/2006/relationships/image" Target="../media/image85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01.png"/><Relationship Id="rId4" Type="http://schemas.openxmlformats.org/officeDocument/2006/relationships/image" Target="../media/image82.png"/><Relationship Id="rId9" Type="http://schemas.openxmlformats.org/officeDocument/2006/relationships/image" Target="../media/image31.png"/><Relationship Id="rId5" Type="http://schemas.openxmlformats.org/officeDocument/2006/relationships/image" Target="../media/image95.png"/><Relationship Id="rId6" Type="http://schemas.openxmlformats.org/officeDocument/2006/relationships/image" Target="../media/image93.png"/><Relationship Id="rId7" Type="http://schemas.openxmlformats.org/officeDocument/2006/relationships/image" Target="../media/image87.png"/><Relationship Id="rId8" Type="http://schemas.openxmlformats.org/officeDocument/2006/relationships/image" Target="../media/image77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1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03.png"/><Relationship Id="rId4" Type="http://schemas.openxmlformats.org/officeDocument/2006/relationships/image" Target="../media/image91.jp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07.png"/><Relationship Id="rId4" Type="http://schemas.openxmlformats.org/officeDocument/2006/relationships/image" Target="../media/image112.jp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05.png"/><Relationship Id="rId4" Type="http://schemas.openxmlformats.org/officeDocument/2006/relationships/image" Target="../media/image96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08.png"/><Relationship Id="rId4" Type="http://schemas.openxmlformats.org/officeDocument/2006/relationships/image" Target="../media/image113.jp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04.png"/><Relationship Id="rId4" Type="http://schemas.openxmlformats.org/officeDocument/2006/relationships/image" Target="../media/image100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109.png"/><Relationship Id="rId4" Type="http://schemas.openxmlformats.org/officeDocument/2006/relationships/image" Target="../media/image98.jp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3.png"/><Relationship Id="rId4" Type="http://schemas.openxmlformats.org/officeDocument/2006/relationships/image" Target="../media/image31.png"/><Relationship Id="rId5" Type="http://schemas.openxmlformats.org/officeDocument/2006/relationships/image" Target="../media/image45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106.png"/><Relationship Id="rId4" Type="http://schemas.openxmlformats.org/officeDocument/2006/relationships/image" Target="../media/image97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1.xml"/><Relationship Id="rId3" Type="http://schemas.openxmlformats.org/officeDocument/2006/relationships/comments" Target="../comments/comment1.xml"/><Relationship Id="rId4" Type="http://schemas.openxmlformats.org/officeDocument/2006/relationships/image" Target="../media/image31.png"/><Relationship Id="rId5" Type="http://schemas.openxmlformats.org/officeDocument/2006/relationships/image" Target="../media/image99.png"/><Relationship Id="rId6" Type="http://schemas.openxmlformats.org/officeDocument/2006/relationships/image" Target="../media/image102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2.xml"/><Relationship Id="rId3" Type="http://schemas.openxmlformats.org/officeDocument/2006/relationships/comments" Target="../comments/comment2.xml"/><Relationship Id="rId4" Type="http://schemas.openxmlformats.org/officeDocument/2006/relationships/image" Target="../media/image3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1.png"/><Relationship Id="rId4" Type="http://schemas.openxmlformats.org/officeDocument/2006/relationships/image" Target="../media/image3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9" Type="http://schemas.openxmlformats.org/officeDocument/2006/relationships/image" Target="../media/image54.png"/><Relationship Id="rId5" Type="http://schemas.openxmlformats.org/officeDocument/2006/relationships/image" Target="../media/image35.png"/><Relationship Id="rId6" Type="http://schemas.openxmlformats.org/officeDocument/2006/relationships/image" Target="../media/image39.png"/><Relationship Id="rId7" Type="http://schemas.openxmlformats.org/officeDocument/2006/relationships/image" Target="../media/image37.png"/><Relationship Id="rId8" Type="http://schemas.openxmlformats.org/officeDocument/2006/relationships/image" Target="../media/image5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35"/>
          <p:cNvSpPr txBox="1"/>
          <p:nvPr>
            <p:ph type="ctrTitle"/>
          </p:nvPr>
        </p:nvSpPr>
        <p:spPr>
          <a:xfrm>
            <a:off x="1390513" y="895775"/>
            <a:ext cx="6363000" cy="306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highlight>
                  <a:schemeClr val="lt1"/>
                </a:highlight>
                <a:latin typeface="Inter"/>
                <a:ea typeface="Inter"/>
                <a:cs typeface="Inter"/>
                <a:sym typeface="Inter"/>
              </a:rPr>
              <a:t>Demand for health care in Australia</a:t>
            </a:r>
            <a:endParaRPr sz="6400">
              <a:highlight>
                <a:schemeClr val="lt1"/>
              </a:highlight>
              <a:latin typeface="Inter SemiBold"/>
              <a:ea typeface="Inter SemiBold"/>
              <a:cs typeface="Inter SemiBold"/>
              <a:sym typeface="Inter SemiBold"/>
            </a:endParaRPr>
          </a:p>
          <a:p>
            <a:pPr indent="-419100" lvl="0" marL="457200" rtl="0" algn="ctr">
              <a:spcBef>
                <a:spcPts val="0"/>
              </a:spcBef>
              <a:spcAft>
                <a:spcPts val="0"/>
              </a:spcAft>
              <a:buSzPts val="3000"/>
              <a:buFont typeface="Inter SemiBold"/>
              <a:buChar char="-"/>
            </a:pPr>
            <a:r>
              <a:rPr lang="en" sz="2400">
                <a:latin typeface="Inter"/>
                <a:ea typeface="Inter"/>
                <a:cs typeface="Inter"/>
                <a:sym typeface="Inter"/>
              </a:rPr>
              <a:t>Final project for Statistical </a:t>
            </a:r>
            <a:r>
              <a:rPr lang="en" sz="2400">
                <a:latin typeface="Inter"/>
                <a:ea typeface="Inter"/>
                <a:cs typeface="Inter"/>
                <a:sym typeface="Inter"/>
              </a:rPr>
              <a:t>Methods</a:t>
            </a:r>
            <a:r>
              <a:rPr lang="en" sz="3000"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" sz="3000">
                <a:latin typeface="Inter SemiBold"/>
                <a:ea typeface="Inter SemiBold"/>
                <a:cs typeface="Inter SemiBold"/>
                <a:sym typeface="Inter SemiBold"/>
              </a:rPr>
              <a:t>-</a:t>
            </a:r>
            <a:endParaRPr sz="3000">
              <a:latin typeface="Inter SemiBold"/>
              <a:ea typeface="Inter SemiBold"/>
              <a:cs typeface="Inter SemiBold"/>
              <a:sym typeface="Inter SemiBold"/>
            </a:endParaRPr>
          </a:p>
          <a:p>
            <a:pPr indent="457200" lvl="0" marL="22860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Inter"/>
                <a:ea typeface="Inter"/>
                <a:cs typeface="Inter"/>
                <a:sym typeface="Inter"/>
              </a:rPr>
              <a:t>group O</a:t>
            </a:r>
            <a:endParaRPr sz="1800"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rPr>
              <a:t>Buscema Andrea, Cusma Fait Omar, Derin Tanja, Špringer Christian, Živanović Uroš</a:t>
            </a:r>
            <a:endParaRPr sz="18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26" name="Google Shape;426;p35"/>
          <p:cNvSpPr txBox="1"/>
          <p:nvPr>
            <p:ph idx="1" type="subTitle"/>
          </p:nvPr>
        </p:nvSpPr>
        <p:spPr>
          <a:xfrm>
            <a:off x="3154942" y="3957275"/>
            <a:ext cx="2834100" cy="77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UNIVERSITY OF TRIESTE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1st March, 2024</a:t>
            </a:r>
            <a:endParaRPr/>
          </a:p>
        </p:txBody>
      </p:sp>
      <p:grpSp>
        <p:nvGrpSpPr>
          <p:cNvPr id="427" name="Google Shape;427;p35"/>
          <p:cNvGrpSpPr/>
          <p:nvPr/>
        </p:nvGrpSpPr>
        <p:grpSpPr>
          <a:xfrm>
            <a:off x="8360400" y="374679"/>
            <a:ext cx="549600" cy="435457"/>
            <a:chOff x="5626763" y="2013829"/>
            <a:chExt cx="351722" cy="274788"/>
          </a:xfrm>
        </p:grpSpPr>
        <p:sp>
          <p:nvSpPr>
            <p:cNvPr id="428" name="Google Shape;428;p35"/>
            <p:cNvSpPr/>
            <p:nvPr/>
          </p:nvSpPr>
          <p:spPr>
            <a:xfrm>
              <a:off x="5626763" y="2013829"/>
              <a:ext cx="351722" cy="274788"/>
            </a:xfrm>
            <a:custGeom>
              <a:rect b="b" l="l" r="r" t="t"/>
              <a:pathLst>
                <a:path extrusionOk="0" h="8633" w="11050">
                  <a:moveTo>
                    <a:pt x="10657" y="345"/>
                  </a:moveTo>
                  <a:lnTo>
                    <a:pt x="10681" y="714"/>
                  </a:lnTo>
                  <a:lnTo>
                    <a:pt x="9395" y="714"/>
                  </a:lnTo>
                  <a:cubicBezTo>
                    <a:pt x="9312" y="714"/>
                    <a:pt x="9216" y="786"/>
                    <a:pt x="9216" y="893"/>
                  </a:cubicBezTo>
                  <a:cubicBezTo>
                    <a:pt x="9216" y="1000"/>
                    <a:pt x="9288" y="1072"/>
                    <a:pt x="9395" y="1072"/>
                  </a:cubicBezTo>
                  <a:lnTo>
                    <a:pt x="10383" y="1072"/>
                  </a:lnTo>
                  <a:lnTo>
                    <a:pt x="10383" y="6191"/>
                  </a:lnTo>
                  <a:lnTo>
                    <a:pt x="4466" y="6191"/>
                  </a:lnTo>
                  <a:lnTo>
                    <a:pt x="4466" y="6025"/>
                  </a:lnTo>
                  <a:cubicBezTo>
                    <a:pt x="4466" y="5929"/>
                    <a:pt x="4394" y="5846"/>
                    <a:pt x="4287" y="5846"/>
                  </a:cubicBezTo>
                  <a:lnTo>
                    <a:pt x="4001" y="5846"/>
                  </a:lnTo>
                  <a:cubicBezTo>
                    <a:pt x="3978" y="5739"/>
                    <a:pt x="3930" y="5644"/>
                    <a:pt x="3871" y="5536"/>
                  </a:cubicBezTo>
                  <a:lnTo>
                    <a:pt x="4085" y="5322"/>
                  </a:lnTo>
                  <a:cubicBezTo>
                    <a:pt x="4156" y="5251"/>
                    <a:pt x="4156" y="5144"/>
                    <a:pt x="4085" y="5072"/>
                  </a:cubicBezTo>
                  <a:lnTo>
                    <a:pt x="3549" y="4536"/>
                  </a:lnTo>
                  <a:cubicBezTo>
                    <a:pt x="3513" y="4512"/>
                    <a:pt x="3478" y="4489"/>
                    <a:pt x="3430" y="4489"/>
                  </a:cubicBezTo>
                  <a:cubicBezTo>
                    <a:pt x="3382" y="4489"/>
                    <a:pt x="3335" y="4512"/>
                    <a:pt x="3311" y="4536"/>
                  </a:cubicBezTo>
                  <a:lnTo>
                    <a:pt x="3097" y="4739"/>
                  </a:lnTo>
                  <a:cubicBezTo>
                    <a:pt x="2989" y="4679"/>
                    <a:pt x="2894" y="4643"/>
                    <a:pt x="2787" y="4608"/>
                  </a:cubicBezTo>
                  <a:lnTo>
                    <a:pt x="2787" y="4334"/>
                  </a:lnTo>
                  <a:cubicBezTo>
                    <a:pt x="2787" y="4239"/>
                    <a:pt x="2716" y="4155"/>
                    <a:pt x="2608" y="4155"/>
                  </a:cubicBezTo>
                  <a:lnTo>
                    <a:pt x="2180" y="4155"/>
                  </a:lnTo>
                  <a:lnTo>
                    <a:pt x="2180" y="1060"/>
                  </a:lnTo>
                  <a:lnTo>
                    <a:pt x="8788" y="1060"/>
                  </a:lnTo>
                  <a:cubicBezTo>
                    <a:pt x="8871" y="1060"/>
                    <a:pt x="8966" y="976"/>
                    <a:pt x="8966" y="881"/>
                  </a:cubicBezTo>
                  <a:cubicBezTo>
                    <a:pt x="8966" y="786"/>
                    <a:pt x="8895" y="702"/>
                    <a:pt x="8788" y="702"/>
                  </a:cubicBezTo>
                  <a:lnTo>
                    <a:pt x="1894" y="702"/>
                  </a:lnTo>
                  <a:lnTo>
                    <a:pt x="1894" y="345"/>
                  </a:lnTo>
                  <a:close/>
                  <a:moveTo>
                    <a:pt x="10681" y="6537"/>
                  </a:moveTo>
                  <a:lnTo>
                    <a:pt x="10681" y="6870"/>
                  </a:lnTo>
                  <a:lnTo>
                    <a:pt x="4430" y="6870"/>
                  </a:lnTo>
                  <a:cubicBezTo>
                    <a:pt x="4454" y="6846"/>
                    <a:pt x="4466" y="6798"/>
                    <a:pt x="4466" y="6751"/>
                  </a:cubicBezTo>
                  <a:lnTo>
                    <a:pt x="4466" y="6560"/>
                  </a:lnTo>
                  <a:lnTo>
                    <a:pt x="10562" y="6560"/>
                  </a:lnTo>
                  <a:cubicBezTo>
                    <a:pt x="10598" y="6560"/>
                    <a:pt x="10633" y="6548"/>
                    <a:pt x="10657" y="6537"/>
                  </a:cubicBezTo>
                  <a:close/>
                  <a:moveTo>
                    <a:pt x="2477" y="4524"/>
                  </a:moveTo>
                  <a:lnTo>
                    <a:pt x="2477" y="4763"/>
                  </a:lnTo>
                  <a:cubicBezTo>
                    <a:pt x="2477" y="4834"/>
                    <a:pt x="2537" y="4905"/>
                    <a:pt x="2608" y="4929"/>
                  </a:cubicBezTo>
                  <a:cubicBezTo>
                    <a:pt x="2775" y="4965"/>
                    <a:pt x="2942" y="5024"/>
                    <a:pt x="3073" y="5120"/>
                  </a:cubicBezTo>
                  <a:cubicBezTo>
                    <a:pt x="3099" y="5137"/>
                    <a:pt x="3128" y="5145"/>
                    <a:pt x="3157" y="5145"/>
                  </a:cubicBezTo>
                  <a:cubicBezTo>
                    <a:pt x="3206" y="5145"/>
                    <a:pt x="3253" y="5122"/>
                    <a:pt x="3275" y="5084"/>
                  </a:cubicBezTo>
                  <a:lnTo>
                    <a:pt x="3454" y="4905"/>
                  </a:lnTo>
                  <a:lnTo>
                    <a:pt x="3740" y="5191"/>
                  </a:lnTo>
                  <a:lnTo>
                    <a:pt x="3561" y="5370"/>
                  </a:lnTo>
                  <a:cubicBezTo>
                    <a:pt x="3501" y="5429"/>
                    <a:pt x="3490" y="5525"/>
                    <a:pt x="3537" y="5584"/>
                  </a:cubicBezTo>
                  <a:cubicBezTo>
                    <a:pt x="3620" y="5727"/>
                    <a:pt x="3680" y="5882"/>
                    <a:pt x="3728" y="6036"/>
                  </a:cubicBezTo>
                  <a:cubicBezTo>
                    <a:pt x="3740" y="6120"/>
                    <a:pt x="3811" y="6179"/>
                    <a:pt x="3894" y="6179"/>
                  </a:cubicBezTo>
                  <a:lnTo>
                    <a:pt x="4132" y="6179"/>
                  </a:lnTo>
                  <a:lnTo>
                    <a:pt x="4132" y="6572"/>
                  </a:lnTo>
                  <a:lnTo>
                    <a:pt x="3894" y="6572"/>
                  </a:lnTo>
                  <a:cubicBezTo>
                    <a:pt x="3811" y="6572"/>
                    <a:pt x="3740" y="6632"/>
                    <a:pt x="3728" y="6715"/>
                  </a:cubicBezTo>
                  <a:cubicBezTo>
                    <a:pt x="3680" y="6870"/>
                    <a:pt x="3620" y="7037"/>
                    <a:pt x="3537" y="7168"/>
                  </a:cubicBezTo>
                  <a:cubicBezTo>
                    <a:pt x="3490" y="7251"/>
                    <a:pt x="3501" y="7334"/>
                    <a:pt x="3561" y="7382"/>
                  </a:cubicBezTo>
                  <a:lnTo>
                    <a:pt x="3740" y="7560"/>
                  </a:lnTo>
                  <a:lnTo>
                    <a:pt x="3454" y="7834"/>
                  </a:lnTo>
                  <a:lnTo>
                    <a:pt x="3275" y="7656"/>
                  </a:lnTo>
                  <a:cubicBezTo>
                    <a:pt x="3238" y="7626"/>
                    <a:pt x="3193" y="7606"/>
                    <a:pt x="3149" y="7606"/>
                  </a:cubicBezTo>
                  <a:cubicBezTo>
                    <a:pt x="3122" y="7606"/>
                    <a:pt x="3096" y="7614"/>
                    <a:pt x="3073" y="7632"/>
                  </a:cubicBezTo>
                  <a:cubicBezTo>
                    <a:pt x="2918" y="7727"/>
                    <a:pt x="2775" y="7787"/>
                    <a:pt x="2608" y="7822"/>
                  </a:cubicBezTo>
                  <a:cubicBezTo>
                    <a:pt x="2537" y="7846"/>
                    <a:pt x="2477" y="7918"/>
                    <a:pt x="2477" y="7989"/>
                  </a:cubicBezTo>
                  <a:lnTo>
                    <a:pt x="2477" y="8227"/>
                  </a:lnTo>
                  <a:lnTo>
                    <a:pt x="2073" y="8227"/>
                  </a:lnTo>
                  <a:lnTo>
                    <a:pt x="2073" y="7989"/>
                  </a:lnTo>
                  <a:cubicBezTo>
                    <a:pt x="2073" y="7918"/>
                    <a:pt x="2013" y="7846"/>
                    <a:pt x="1942" y="7822"/>
                  </a:cubicBezTo>
                  <a:cubicBezTo>
                    <a:pt x="1775" y="7787"/>
                    <a:pt x="1608" y="7727"/>
                    <a:pt x="1477" y="7632"/>
                  </a:cubicBezTo>
                  <a:cubicBezTo>
                    <a:pt x="1450" y="7614"/>
                    <a:pt x="1419" y="7606"/>
                    <a:pt x="1390" y="7606"/>
                  </a:cubicBezTo>
                  <a:cubicBezTo>
                    <a:pt x="1342" y="7606"/>
                    <a:pt x="1297" y="7626"/>
                    <a:pt x="1275" y="7656"/>
                  </a:cubicBezTo>
                  <a:lnTo>
                    <a:pt x="1096" y="7834"/>
                  </a:lnTo>
                  <a:lnTo>
                    <a:pt x="811" y="7560"/>
                  </a:lnTo>
                  <a:lnTo>
                    <a:pt x="989" y="7382"/>
                  </a:lnTo>
                  <a:cubicBezTo>
                    <a:pt x="1049" y="7322"/>
                    <a:pt x="1061" y="7227"/>
                    <a:pt x="1013" y="7168"/>
                  </a:cubicBezTo>
                  <a:cubicBezTo>
                    <a:pt x="930" y="7025"/>
                    <a:pt x="870" y="6870"/>
                    <a:pt x="823" y="6715"/>
                  </a:cubicBezTo>
                  <a:cubicBezTo>
                    <a:pt x="811" y="6632"/>
                    <a:pt x="739" y="6572"/>
                    <a:pt x="656" y="6572"/>
                  </a:cubicBezTo>
                  <a:lnTo>
                    <a:pt x="418" y="6572"/>
                  </a:lnTo>
                  <a:lnTo>
                    <a:pt x="418" y="6179"/>
                  </a:lnTo>
                  <a:lnTo>
                    <a:pt x="656" y="6179"/>
                  </a:lnTo>
                  <a:cubicBezTo>
                    <a:pt x="739" y="6179"/>
                    <a:pt x="811" y="6120"/>
                    <a:pt x="823" y="6036"/>
                  </a:cubicBezTo>
                  <a:cubicBezTo>
                    <a:pt x="870" y="5882"/>
                    <a:pt x="930" y="5715"/>
                    <a:pt x="1013" y="5584"/>
                  </a:cubicBezTo>
                  <a:cubicBezTo>
                    <a:pt x="1061" y="5501"/>
                    <a:pt x="1049" y="5417"/>
                    <a:pt x="989" y="5370"/>
                  </a:cubicBezTo>
                  <a:lnTo>
                    <a:pt x="811" y="5191"/>
                  </a:lnTo>
                  <a:lnTo>
                    <a:pt x="1096" y="4905"/>
                  </a:lnTo>
                  <a:lnTo>
                    <a:pt x="1275" y="5084"/>
                  </a:lnTo>
                  <a:cubicBezTo>
                    <a:pt x="1313" y="5122"/>
                    <a:pt x="1360" y="5145"/>
                    <a:pt x="1405" y="5145"/>
                  </a:cubicBezTo>
                  <a:cubicBezTo>
                    <a:pt x="1430" y="5145"/>
                    <a:pt x="1456" y="5137"/>
                    <a:pt x="1477" y="5120"/>
                  </a:cubicBezTo>
                  <a:cubicBezTo>
                    <a:pt x="1632" y="5024"/>
                    <a:pt x="1775" y="4965"/>
                    <a:pt x="1942" y="4929"/>
                  </a:cubicBezTo>
                  <a:cubicBezTo>
                    <a:pt x="2013" y="4905"/>
                    <a:pt x="2073" y="4834"/>
                    <a:pt x="2073" y="4763"/>
                  </a:cubicBezTo>
                  <a:lnTo>
                    <a:pt x="2073" y="4524"/>
                  </a:lnTo>
                  <a:close/>
                  <a:moveTo>
                    <a:pt x="1715" y="0"/>
                  </a:moveTo>
                  <a:cubicBezTo>
                    <a:pt x="1632" y="0"/>
                    <a:pt x="1537" y="71"/>
                    <a:pt x="1537" y="179"/>
                  </a:cubicBezTo>
                  <a:lnTo>
                    <a:pt x="1537" y="881"/>
                  </a:lnTo>
                  <a:cubicBezTo>
                    <a:pt x="1537" y="964"/>
                    <a:pt x="1608" y="1060"/>
                    <a:pt x="1715" y="1060"/>
                  </a:cubicBezTo>
                  <a:lnTo>
                    <a:pt x="1835" y="1060"/>
                  </a:lnTo>
                  <a:lnTo>
                    <a:pt x="1835" y="4155"/>
                  </a:lnTo>
                  <a:cubicBezTo>
                    <a:pt x="1751" y="4167"/>
                    <a:pt x="1692" y="4239"/>
                    <a:pt x="1692" y="4310"/>
                  </a:cubicBezTo>
                  <a:lnTo>
                    <a:pt x="1692" y="4596"/>
                  </a:lnTo>
                  <a:cubicBezTo>
                    <a:pt x="1585" y="4632"/>
                    <a:pt x="1477" y="4667"/>
                    <a:pt x="1370" y="4727"/>
                  </a:cubicBezTo>
                  <a:lnTo>
                    <a:pt x="1168" y="4524"/>
                  </a:lnTo>
                  <a:cubicBezTo>
                    <a:pt x="1132" y="4489"/>
                    <a:pt x="1096" y="4477"/>
                    <a:pt x="1049" y="4477"/>
                  </a:cubicBezTo>
                  <a:cubicBezTo>
                    <a:pt x="1001" y="4477"/>
                    <a:pt x="953" y="4489"/>
                    <a:pt x="930" y="4524"/>
                  </a:cubicBezTo>
                  <a:lnTo>
                    <a:pt x="394" y="5060"/>
                  </a:lnTo>
                  <a:cubicBezTo>
                    <a:pt x="322" y="5132"/>
                    <a:pt x="322" y="5239"/>
                    <a:pt x="394" y="5310"/>
                  </a:cubicBezTo>
                  <a:lnTo>
                    <a:pt x="596" y="5525"/>
                  </a:lnTo>
                  <a:cubicBezTo>
                    <a:pt x="537" y="5620"/>
                    <a:pt x="501" y="5727"/>
                    <a:pt x="465" y="5834"/>
                  </a:cubicBezTo>
                  <a:lnTo>
                    <a:pt x="180" y="5834"/>
                  </a:lnTo>
                  <a:cubicBezTo>
                    <a:pt x="96" y="5834"/>
                    <a:pt x="1" y="5906"/>
                    <a:pt x="1" y="6013"/>
                  </a:cubicBezTo>
                  <a:lnTo>
                    <a:pt x="1" y="6751"/>
                  </a:lnTo>
                  <a:cubicBezTo>
                    <a:pt x="1" y="6846"/>
                    <a:pt x="84" y="6929"/>
                    <a:pt x="180" y="6929"/>
                  </a:cubicBezTo>
                  <a:lnTo>
                    <a:pt x="465" y="6929"/>
                  </a:lnTo>
                  <a:cubicBezTo>
                    <a:pt x="501" y="7037"/>
                    <a:pt x="537" y="7144"/>
                    <a:pt x="596" y="7251"/>
                  </a:cubicBezTo>
                  <a:lnTo>
                    <a:pt x="394" y="7453"/>
                  </a:lnTo>
                  <a:cubicBezTo>
                    <a:pt x="322" y="7525"/>
                    <a:pt x="322" y="7632"/>
                    <a:pt x="394" y="7703"/>
                  </a:cubicBezTo>
                  <a:lnTo>
                    <a:pt x="930" y="8239"/>
                  </a:lnTo>
                  <a:cubicBezTo>
                    <a:pt x="965" y="8281"/>
                    <a:pt x="1010" y="8302"/>
                    <a:pt x="1055" y="8302"/>
                  </a:cubicBezTo>
                  <a:cubicBezTo>
                    <a:pt x="1099" y="8302"/>
                    <a:pt x="1144" y="8281"/>
                    <a:pt x="1180" y="8239"/>
                  </a:cubicBezTo>
                  <a:lnTo>
                    <a:pt x="1394" y="8037"/>
                  </a:lnTo>
                  <a:cubicBezTo>
                    <a:pt x="1489" y="8096"/>
                    <a:pt x="1596" y="8144"/>
                    <a:pt x="1704" y="8168"/>
                  </a:cubicBezTo>
                  <a:lnTo>
                    <a:pt x="1704" y="8453"/>
                  </a:lnTo>
                  <a:cubicBezTo>
                    <a:pt x="1704" y="8537"/>
                    <a:pt x="1775" y="8632"/>
                    <a:pt x="1882" y="8632"/>
                  </a:cubicBezTo>
                  <a:lnTo>
                    <a:pt x="2620" y="8632"/>
                  </a:lnTo>
                  <a:cubicBezTo>
                    <a:pt x="2716" y="8632"/>
                    <a:pt x="2799" y="8549"/>
                    <a:pt x="2799" y="8453"/>
                  </a:cubicBezTo>
                  <a:lnTo>
                    <a:pt x="2799" y="8168"/>
                  </a:lnTo>
                  <a:cubicBezTo>
                    <a:pt x="2906" y="8144"/>
                    <a:pt x="3013" y="8096"/>
                    <a:pt x="3120" y="8037"/>
                  </a:cubicBezTo>
                  <a:lnTo>
                    <a:pt x="3323" y="8239"/>
                  </a:lnTo>
                  <a:cubicBezTo>
                    <a:pt x="3359" y="8281"/>
                    <a:pt x="3403" y="8302"/>
                    <a:pt x="3448" y="8302"/>
                  </a:cubicBezTo>
                  <a:cubicBezTo>
                    <a:pt x="3492" y="8302"/>
                    <a:pt x="3537" y="8281"/>
                    <a:pt x="3573" y="8239"/>
                  </a:cubicBezTo>
                  <a:lnTo>
                    <a:pt x="4109" y="7703"/>
                  </a:lnTo>
                  <a:cubicBezTo>
                    <a:pt x="4192" y="7632"/>
                    <a:pt x="4192" y="7525"/>
                    <a:pt x="4109" y="7453"/>
                  </a:cubicBezTo>
                  <a:lnTo>
                    <a:pt x="3906" y="7251"/>
                  </a:lnTo>
                  <a:cubicBezTo>
                    <a:pt x="3906" y="7227"/>
                    <a:pt x="3918" y="7227"/>
                    <a:pt x="3918" y="7215"/>
                  </a:cubicBezTo>
                  <a:lnTo>
                    <a:pt x="10871" y="7215"/>
                  </a:lnTo>
                  <a:cubicBezTo>
                    <a:pt x="10955" y="7215"/>
                    <a:pt x="11050" y="7144"/>
                    <a:pt x="11050" y="7037"/>
                  </a:cubicBezTo>
                  <a:lnTo>
                    <a:pt x="11050" y="6358"/>
                  </a:lnTo>
                  <a:cubicBezTo>
                    <a:pt x="11050" y="6263"/>
                    <a:pt x="10979" y="6179"/>
                    <a:pt x="10871" y="6179"/>
                  </a:cubicBezTo>
                  <a:lnTo>
                    <a:pt x="10752" y="6179"/>
                  </a:lnTo>
                  <a:lnTo>
                    <a:pt x="10752" y="1060"/>
                  </a:lnTo>
                  <a:lnTo>
                    <a:pt x="10836" y="1060"/>
                  </a:lnTo>
                  <a:cubicBezTo>
                    <a:pt x="10931" y="1060"/>
                    <a:pt x="11014" y="976"/>
                    <a:pt x="11014" y="881"/>
                  </a:cubicBezTo>
                  <a:lnTo>
                    <a:pt x="11014" y="179"/>
                  </a:lnTo>
                  <a:cubicBezTo>
                    <a:pt x="11014" y="83"/>
                    <a:pt x="10943" y="0"/>
                    <a:pt x="1083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35"/>
            <p:cNvSpPr/>
            <p:nvPr/>
          </p:nvSpPr>
          <p:spPr>
            <a:xfrm>
              <a:off x="5784799" y="2125234"/>
              <a:ext cx="33390" cy="70503"/>
            </a:xfrm>
            <a:custGeom>
              <a:rect b="b" l="l" r="r" t="t"/>
              <a:pathLst>
                <a:path extrusionOk="0" h="2215" w="1049">
                  <a:moveTo>
                    <a:pt x="691" y="334"/>
                  </a:moveTo>
                  <a:lnTo>
                    <a:pt x="691" y="1858"/>
                  </a:lnTo>
                  <a:lnTo>
                    <a:pt x="334" y="1858"/>
                  </a:lnTo>
                  <a:lnTo>
                    <a:pt x="334" y="334"/>
                  </a:lnTo>
                  <a:close/>
                  <a:moveTo>
                    <a:pt x="179" y="0"/>
                  </a:moveTo>
                  <a:cubicBezTo>
                    <a:pt x="84" y="0"/>
                    <a:pt x="1" y="72"/>
                    <a:pt x="1" y="179"/>
                  </a:cubicBezTo>
                  <a:lnTo>
                    <a:pt x="1" y="2036"/>
                  </a:lnTo>
                  <a:cubicBezTo>
                    <a:pt x="1" y="2120"/>
                    <a:pt x="72" y="2215"/>
                    <a:pt x="179" y="2215"/>
                  </a:cubicBezTo>
                  <a:lnTo>
                    <a:pt x="870" y="2215"/>
                  </a:lnTo>
                  <a:cubicBezTo>
                    <a:pt x="965" y="2215"/>
                    <a:pt x="1049" y="2144"/>
                    <a:pt x="1049" y="2036"/>
                  </a:cubicBezTo>
                  <a:lnTo>
                    <a:pt x="1049" y="179"/>
                  </a:lnTo>
                  <a:cubicBezTo>
                    <a:pt x="1049" y="72"/>
                    <a:pt x="965" y="0"/>
                    <a:pt x="87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35"/>
            <p:cNvSpPr/>
            <p:nvPr/>
          </p:nvSpPr>
          <p:spPr>
            <a:xfrm>
              <a:off x="5824236" y="2097956"/>
              <a:ext cx="33740" cy="97782"/>
            </a:xfrm>
            <a:custGeom>
              <a:rect b="b" l="l" r="r" t="t"/>
              <a:pathLst>
                <a:path extrusionOk="0" h="3072" w="1060">
                  <a:moveTo>
                    <a:pt x="703" y="345"/>
                  </a:moveTo>
                  <a:lnTo>
                    <a:pt x="703" y="2715"/>
                  </a:lnTo>
                  <a:lnTo>
                    <a:pt x="345" y="2715"/>
                  </a:lnTo>
                  <a:lnTo>
                    <a:pt x="345" y="345"/>
                  </a:lnTo>
                  <a:close/>
                  <a:moveTo>
                    <a:pt x="179" y="0"/>
                  </a:moveTo>
                  <a:cubicBezTo>
                    <a:pt x="95" y="0"/>
                    <a:pt x="0" y="84"/>
                    <a:pt x="0" y="179"/>
                  </a:cubicBezTo>
                  <a:lnTo>
                    <a:pt x="0" y="2893"/>
                  </a:lnTo>
                  <a:cubicBezTo>
                    <a:pt x="0" y="2977"/>
                    <a:pt x="83" y="3072"/>
                    <a:pt x="179" y="3072"/>
                  </a:cubicBezTo>
                  <a:lnTo>
                    <a:pt x="881" y="3072"/>
                  </a:lnTo>
                  <a:cubicBezTo>
                    <a:pt x="976" y="3072"/>
                    <a:pt x="1060" y="3001"/>
                    <a:pt x="1060" y="2893"/>
                  </a:cubicBezTo>
                  <a:lnTo>
                    <a:pt x="1060" y="179"/>
                  </a:lnTo>
                  <a:cubicBezTo>
                    <a:pt x="1048" y="84"/>
                    <a:pt x="976" y="0"/>
                    <a:pt x="88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35"/>
            <p:cNvSpPr/>
            <p:nvPr/>
          </p:nvSpPr>
          <p:spPr>
            <a:xfrm>
              <a:off x="5864024" y="2111961"/>
              <a:ext cx="33740" cy="83426"/>
            </a:xfrm>
            <a:custGeom>
              <a:rect b="b" l="l" r="r" t="t"/>
              <a:pathLst>
                <a:path extrusionOk="0" h="2621" w="1060">
                  <a:moveTo>
                    <a:pt x="703" y="358"/>
                  </a:moveTo>
                  <a:lnTo>
                    <a:pt x="703" y="2275"/>
                  </a:lnTo>
                  <a:lnTo>
                    <a:pt x="346" y="2275"/>
                  </a:lnTo>
                  <a:lnTo>
                    <a:pt x="346" y="358"/>
                  </a:lnTo>
                  <a:close/>
                  <a:moveTo>
                    <a:pt x="191" y="1"/>
                  </a:moveTo>
                  <a:cubicBezTo>
                    <a:pt x="96" y="1"/>
                    <a:pt x="0" y="72"/>
                    <a:pt x="0" y="179"/>
                  </a:cubicBezTo>
                  <a:lnTo>
                    <a:pt x="0" y="2442"/>
                  </a:lnTo>
                  <a:cubicBezTo>
                    <a:pt x="0" y="2525"/>
                    <a:pt x="84" y="2620"/>
                    <a:pt x="191" y="2620"/>
                  </a:cubicBezTo>
                  <a:lnTo>
                    <a:pt x="881" y="2620"/>
                  </a:lnTo>
                  <a:cubicBezTo>
                    <a:pt x="977" y="2620"/>
                    <a:pt x="1060" y="2537"/>
                    <a:pt x="1060" y="2442"/>
                  </a:cubicBezTo>
                  <a:lnTo>
                    <a:pt x="1060" y="179"/>
                  </a:lnTo>
                  <a:cubicBezTo>
                    <a:pt x="1048" y="84"/>
                    <a:pt x="977" y="1"/>
                    <a:pt x="88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35"/>
            <p:cNvSpPr/>
            <p:nvPr/>
          </p:nvSpPr>
          <p:spPr>
            <a:xfrm>
              <a:off x="5904193" y="2065744"/>
              <a:ext cx="33390" cy="129644"/>
            </a:xfrm>
            <a:custGeom>
              <a:rect b="b" l="l" r="r" t="t"/>
              <a:pathLst>
                <a:path extrusionOk="0" h="4073" w="1049">
                  <a:moveTo>
                    <a:pt x="691" y="357"/>
                  </a:moveTo>
                  <a:lnTo>
                    <a:pt x="691" y="3727"/>
                  </a:lnTo>
                  <a:lnTo>
                    <a:pt x="334" y="3727"/>
                  </a:lnTo>
                  <a:lnTo>
                    <a:pt x="334" y="357"/>
                  </a:lnTo>
                  <a:close/>
                  <a:moveTo>
                    <a:pt x="179" y="0"/>
                  </a:moveTo>
                  <a:cubicBezTo>
                    <a:pt x="72" y="24"/>
                    <a:pt x="0" y="95"/>
                    <a:pt x="0" y="179"/>
                  </a:cubicBezTo>
                  <a:lnTo>
                    <a:pt x="0" y="3894"/>
                  </a:lnTo>
                  <a:cubicBezTo>
                    <a:pt x="0" y="3977"/>
                    <a:pt x="72" y="4072"/>
                    <a:pt x="179" y="4072"/>
                  </a:cubicBezTo>
                  <a:lnTo>
                    <a:pt x="870" y="4072"/>
                  </a:lnTo>
                  <a:cubicBezTo>
                    <a:pt x="965" y="4072"/>
                    <a:pt x="1048" y="3989"/>
                    <a:pt x="1048" y="3894"/>
                  </a:cubicBezTo>
                  <a:lnTo>
                    <a:pt x="1048" y="179"/>
                  </a:lnTo>
                  <a:cubicBezTo>
                    <a:pt x="1048" y="95"/>
                    <a:pt x="977" y="0"/>
                    <a:pt x="87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35"/>
            <p:cNvSpPr/>
            <p:nvPr/>
          </p:nvSpPr>
          <p:spPr>
            <a:xfrm>
              <a:off x="5713563" y="2080131"/>
              <a:ext cx="40965" cy="11395"/>
            </a:xfrm>
            <a:custGeom>
              <a:rect b="b" l="l" r="r" t="t"/>
              <a:pathLst>
                <a:path extrusionOk="0" h="358" w="1287">
                  <a:moveTo>
                    <a:pt x="179" y="1"/>
                  </a:moveTo>
                  <a:cubicBezTo>
                    <a:pt x="96" y="1"/>
                    <a:pt x="1" y="72"/>
                    <a:pt x="1" y="179"/>
                  </a:cubicBezTo>
                  <a:cubicBezTo>
                    <a:pt x="12" y="263"/>
                    <a:pt x="96" y="358"/>
                    <a:pt x="179" y="358"/>
                  </a:cubicBezTo>
                  <a:lnTo>
                    <a:pt x="1108" y="358"/>
                  </a:lnTo>
                  <a:cubicBezTo>
                    <a:pt x="1191" y="358"/>
                    <a:pt x="1286" y="286"/>
                    <a:pt x="1286" y="179"/>
                  </a:cubicBezTo>
                  <a:cubicBezTo>
                    <a:pt x="1286" y="72"/>
                    <a:pt x="1203" y="1"/>
                    <a:pt x="110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35"/>
            <p:cNvSpPr/>
            <p:nvPr/>
          </p:nvSpPr>
          <p:spPr>
            <a:xfrm>
              <a:off x="5713945" y="2097574"/>
              <a:ext cx="56880" cy="11395"/>
            </a:xfrm>
            <a:custGeom>
              <a:rect b="b" l="l" r="r" t="t"/>
              <a:pathLst>
                <a:path extrusionOk="0" h="358" w="1787">
                  <a:moveTo>
                    <a:pt x="179" y="0"/>
                  </a:moveTo>
                  <a:cubicBezTo>
                    <a:pt x="96" y="0"/>
                    <a:pt x="0" y="72"/>
                    <a:pt x="0" y="179"/>
                  </a:cubicBezTo>
                  <a:cubicBezTo>
                    <a:pt x="0" y="274"/>
                    <a:pt x="84" y="357"/>
                    <a:pt x="179" y="357"/>
                  </a:cubicBezTo>
                  <a:lnTo>
                    <a:pt x="1608" y="357"/>
                  </a:lnTo>
                  <a:cubicBezTo>
                    <a:pt x="1703" y="357"/>
                    <a:pt x="1786" y="286"/>
                    <a:pt x="1786" y="179"/>
                  </a:cubicBezTo>
                  <a:cubicBezTo>
                    <a:pt x="1774" y="72"/>
                    <a:pt x="1703" y="0"/>
                    <a:pt x="160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35"/>
            <p:cNvSpPr/>
            <p:nvPr/>
          </p:nvSpPr>
          <p:spPr>
            <a:xfrm>
              <a:off x="5713945" y="2114985"/>
              <a:ext cx="56880" cy="11427"/>
            </a:xfrm>
            <a:custGeom>
              <a:rect b="b" l="l" r="r" t="t"/>
              <a:pathLst>
                <a:path extrusionOk="0" h="359" w="1787">
                  <a:moveTo>
                    <a:pt x="179" y="1"/>
                  </a:moveTo>
                  <a:cubicBezTo>
                    <a:pt x="96" y="1"/>
                    <a:pt x="0" y="84"/>
                    <a:pt x="0" y="180"/>
                  </a:cubicBezTo>
                  <a:cubicBezTo>
                    <a:pt x="0" y="275"/>
                    <a:pt x="84" y="358"/>
                    <a:pt x="179" y="358"/>
                  </a:cubicBezTo>
                  <a:lnTo>
                    <a:pt x="1608" y="358"/>
                  </a:lnTo>
                  <a:cubicBezTo>
                    <a:pt x="1703" y="358"/>
                    <a:pt x="1786" y="287"/>
                    <a:pt x="1786" y="180"/>
                  </a:cubicBezTo>
                  <a:cubicBezTo>
                    <a:pt x="1774" y="84"/>
                    <a:pt x="1703" y="1"/>
                    <a:pt x="160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35"/>
            <p:cNvSpPr/>
            <p:nvPr/>
          </p:nvSpPr>
          <p:spPr>
            <a:xfrm>
              <a:off x="5713945" y="2132810"/>
              <a:ext cx="56880" cy="11013"/>
            </a:xfrm>
            <a:custGeom>
              <a:rect b="b" l="l" r="r" t="t"/>
              <a:pathLst>
                <a:path extrusionOk="0" h="346" w="1787">
                  <a:moveTo>
                    <a:pt x="179" y="1"/>
                  </a:moveTo>
                  <a:cubicBezTo>
                    <a:pt x="96" y="1"/>
                    <a:pt x="0" y="72"/>
                    <a:pt x="0" y="179"/>
                  </a:cubicBezTo>
                  <a:cubicBezTo>
                    <a:pt x="0" y="263"/>
                    <a:pt x="84" y="346"/>
                    <a:pt x="179" y="346"/>
                  </a:cubicBezTo>
                  <a:lnTo>
                    <a:pt x="1608" y="346"/>
                  </a:lnTo>
                  <a:cubicBezTo>
                    <a:pt x="1703" y="346"/>
                    <a:pt x="1786" y="274"/>
                    <a:pt x="1786" y="179"/>
                  </a:cubicBezTo>
                  <a:cubicBezTo>
                    <a:pt x="1774" y="72"/>
                    <a:pt x="1703" y="1"/>
                    <a:pt x="160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35"/>
            <p:cNvSpPr/>
            <p:nvPr/>
          </p:nvSpPr>
          <p:spPr>
            <a:xfrm>
              <a:off x="5663526" y="2182464"/>
              <a:ext cx="69389" cy="68625"/>
            </a:xfrm>
            <a:custGeom>
              <a:rect b="b" l="l" r="r" t="t"/>
              <a:pathLst>
                <a:path extrusionOk="0" h="2156" w="2180">
                  <a:moveTo>
                    <a:pt x="1084" y="0"/>
                  </a:moveTo>
                  <a:cubicBezTo>
                    <a:pt x="489" y="0"/>
                    <a:pt x="1" y="488"/>
                    <a:pt x="1" y="1084"/>
                  </a:cubicBezTo>
                  <a:cubicBezTo>
                    <a:pt x="1" y="1322"/>
                    <a:pt x="72" y="1548"/>
                    <a:pt x="215" y="1739"/>
                  </a:cubicBezTo>
                  <a:cubicBezTo>
                    <a:pt x="250" y="1780"/>
                    <a:pt x="300" y="1806"/>
                    <a:pt x="351" y="1806"/>
                  </a:cubicBezTo>
                  <a:cubicBezTo>
                    <a:pt x="387" y="1806"/>
                    <a:pt x="423" y="1792"/>
                    <a:pt x="453" y="1762"/>
                  </a:cubicBezTo>
                  <a:cubicBezTo>
                    <a:pt x="537" y="1715"/>
                    <a:pt x="549" y="1608"/>
                    <a:pt x="489" y="1524"/>
                  </a:cubicBezTo>
                  <a:cubicBezTo>
                    <a:pt x="382" y="1393"/>
                    <a:pt x="334" y="1250"/>
                    <a:pt x="334" y="1084"/>
                  </a:cubicBezTo>
                  <a:cubicBezTo>
                    <a:pt x="334" y="679"/>
                    <a:pt x="668" y="334"/>
                    <a:pt x="1084" y="334"/>
                  </a:cubicBezTo>
                  <a:cubicBezTo>
                    <a:pt x="1489" y="334"/>
                    <a:pt x="1823" y="667"/>
                    <a:pt x="1823" y="1084"/>
                  </a:cubicBezTo>
                  <a:cubicBezTo>
                    <a:pt x="1823" y="1334"/>
                    <a:pt x="1703" y="1560"/>
                    <a:pt x="1501" y="1691"/>
                  </a:cubicBezTo>
                  <a:cubicBezTo>
                    <a:pt x="1489" y="1691"/>
                    <a:pt x="1489" y="1715"/>
                    <a:pt x="1465" y="1715"/>
                  </a:cubicBezTo>
                  <a:lnTo>
                    <a:pt x="1453" y="1715"/>
                  </a:lnTo>
                  <a:lnTo>
                    <a:pt x="1442" y="1727"/>
                  </a:lnTo>
                  <a:lnTo>
                    <a:pt x="1430" y="1727"/>
                  </a:lnTo>
                  <a:cubicBezTo>
                    <a:pt x="1406" y="1727"/>
                    <a:pt x="1406" y="1739"/>
                    <a:pt x="1394" y="1739"/>
                  </a:cubicBezTo>
                  <a:cubicBezTo>
                    <a:pt x="1382" y="1739"/>
                    <a:pt x="1382" y="1751"/>
                    <a:pt x="1370" y="1751"/>
                  </a:cubicBezTo>
                  <a:lnTo>
                    <a:pt x="1346" y="1751"/>
                  </a:lnTo>
                  <a:cubicBezTo>
                    <a:pt x="1346" y="1751"/>
                    <a:pt x="1334" y="1751"/>
                    <a:pt x="1334" y="1774"/>
                  </a:cubicBezTo>
                  <a:lnTo>
                    <a:pt x="1322" y="1774"/>
                  </a:lnTo>
                  <a:cubicBezTo>
                    <a:pt x="1311" y="1774"/>
                    <a:pt x="1311" y="1774"/>
                    <a:pt x="1287" y="1786"/>
                  </a:cubicBezTo>
                  <a:cubicBezTo>
                    <a:pt x="1275" y="1786"/>
                    <a:pt x="1275" y="1786"/>
                    <a:pt x="1263" y="1798"/>
                  </a:cubicBezTo>
                  <a:lnTo>
                    <a:pt x="834" y="1798"/>
                  </a:lnTo>
                  <a:cubicBezTo>
                    <a:pt x="811" y="1798"/>
                    <a:pt x="811" y="1798"/>
                    <a:pt x="799" y="1786"/>
                  </a:cubicBezTo>
                  <a:cubicBezTo>
                    <a:pt x="787" y="1786"/>
                    <a:pt x="787" y="1786"/>
                    <a:pt x="775" y="1774"/>
                  </a:cubicBezTo>
                  <a:lnTo>
                    <a:pt x="751" y="1774"/>
                  </a:lnTo>
                  <a:cubicBezTo>
                    <a:pt x="732" y="1766"/>
                    <a:pt x="712" y="1762"/>
                    <a:pt x="691" y="1762"/>
                  </a:cubicBezTo>
                  <a:cubicBezTo>
                    <a:pt x="623" y="1762"/>
                    <a:pt x="555" y="1805"/>
                    <a:pt x="537" y="1870"/>
                  </a:cubicBezTo>
                  <a:cubicBezTo>
                    <a:pt x="501" y="1965"/>
                    <a:pt x="549" y="2072"/>
                    <a:pt x="632" y="2096"/>
                  </a:cubicBezTo>
                  <a:lnTo>
                    <a:pt x="656" y="2096"/>
                  </a:lnTo>
                  <a:cubicBezTo>
                    <a:pt x="668" y="2096"/>
                    <a:pt x="680" y="2108"/>
                    <a:pt x="691" y="2108"/>
                  </a:cubicBezTo>
                  <a:cubicBezTo>
                    <a:pt x="715" y="2108"/>
                    <a:pt x="727" y="2132"/>
                    <a:pt x="739" y="2132"/>
                  </a:cubicBezTo>
                  <a:lnTo>
                    <a:pt x="751" y="2132"/>
                  </a:lnTo>
                  <a:cubicBezTo>
                    <a:pt x="775" y="2132"/>
                    <a:pt x="787" y="2132"/>
                    <a:pt x="787" y="2143"/>
                  </a:cubicBezTo>
                  <a:lnTo>
                    <a:pt x="799" y="2143"/>
                  </a:lnTo>
                  <a:cubicBezTo>
                    <a:pt x="811" y="2143"/>
                    <a:pt x="834" y="2143"/>
                    <a:pt x="846" y="2155"/>
                  </a:cubicBezTo>
                  <a:lnTo>
                    <a:pt x="1156" y="2155"/>
                  </a:lnTo>
                  <a:cubicBezTo>
                    <a:pt x="1168" y="2155"/>
                    <a:pt x="1180" y="2155"/>
                    <a:pt x="1203" y="2143"/>
                  </a:cubicBezTo>
                  <a:lnTo>
                    <a:pt x="1215" y="2143"/>
                  </a:lnTo>
                  <a:cubicBezTo>
                    <a:pt x="1227" y="2143"/>
                    <a:pt x="1239" y="2143"/>
                    <a:pt x="1239" y="2132"/>
                  </a:cubicBezTo>
                  <a:lnTo>
                    <a:pt x="1263" y="2132"/>
                  </a:lnTo>
                  <a:cubicBezTo>
                    <a:pt x="1275" y="2132"/>
                    <a:pt x="1287" y="2108"/>
                    <a:pt x="1299" y="2108"/>
                  </a:cubicBezTo>
                  <a:cubicBezTo>
                    <a:pt x="1322" y="2108"/>
                    <a:pt x="1334" y="2096"/>
                    <a:pt x="1346" y="2096"/>
                  </a:cubicBezTo>
                  <a:lnTo>
                    <a:pt x="1358" y="2096"/>
                  </a:lnTo>
                  <a:cubicBezTo>
                    <a:pt x="1382" y="2096"/>
                    <a:pt x="1382" y="2084"/>
                    <a:pt x="1394" y="2084"/>
                  </a:cubicBezTo>
                  <a:lnTo>
                    <a:pt x="1406" y="2084"/>
                  </a:lnTo>
                  <a:cubicBezTo>
                    <a:pt x="1418" y="2084"/>
                    <a:pt x="1442" y="2072"/>
                    <a:pt x="1453" y="2072"/>
                  </a:cubicBezTo>
                  <a:cubicBezTo>
                    <a:pt x="1465" y="2072"/>
                    <a:pt x="1477" y="2048"/>
                    <a:pt x="1501" y="2048"/>
                  </a:cubicBezTo>
                  <a:lnTo>
                    <a:pt x="1513" y="2048"/>
                  </a:lnTo>
                  <a:cubicBezTo>
                    <a:pt x="1525" y="2048"/>
                    <a:pt x="1525" y="2036"/>
                    <a:pt x="1537" y="2036"/>
                  </a:cubicBezTo>
                  <a:lnTo>
                    <a:pt x="1561" y="2036"/>
                  </a:lnTo>
                  <a:cubicBezTo>
                    <a:pt x="1573" y="2024"/>
                    <a:pt x="1584" y="2024"/>
                    <a:pt x="1596" y="2012"/>
                  </a:cubicBezTo>
                  <a:cubicBezTo>
                    <a:pt x="1894" y="1798"/>
                    <a:pt x="2073" y="1465"/>
                    <a:pt x="2073" y="1096"/>
                  </a:cubicBezTo>
                  <a:cubicBezTo>
                    <a:pt x="2180" y="488"/>
                    <a:pt x="1692" y="0"/>
                    <a:pt x="108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38" name="Google Shape;43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91325" y="151875"/>
            <a:ext cx="3361325" cy="58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p35"/>
          <p:cNvPicPr preferRelativeResize="0"/>
          <p:nvPr/>
        </p:nvPicPr>
        <p:blipFill rotWithShape="1">
          <a:blip r:embed="rId4">
            <a:alphaModFix/>
          </a:blip>
          <a:srcRect b="0" l="0" r="1048" t="1048"/>
          <a:stretch/>
        </p:blipFill>
        <p:spPr>
          <a:xfrm>
            <a:off x="-62498" y="2763760"/>
            <a:ext cx="522600" cy="6601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44"/>
          <p:cNvSpPr txBox="1"/>
          <p:nvPr>
            <p:ph type="title"/>
          </p:nvPr>
        </p:nvSpPr>
        <p:spPr>
          <a:xfrm>
            <a:off x="720000" y="-8837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Bivariate analysis</a:t>
            </a:r>
            <a:endParaRPr sz="2300"/>
          </a:p>
        </p:txBody>
      </p:sp>
      <p:pic>
        <p:nvPicPr>
          <p:cNvPr id="528" name="Google Shape;528;p44"/>
          <p:cNvPicPr preferRelativeResize="0"/>
          <p:nvPr/>
        </p:nvPicPr>
        <p:blipFill rotWithShape="1">
          <a:blip r:embed="rId3">
            <a:alphaModFix/>
          </a:blip>
          <a:srcRect b="0" l="0" r="1048" t="1048"/>
          <a:stretch/>
        </p:blipFill>
        <p:spPr>
          <a:xfrm>
            <a:off x="8793275" y="2661602"/>
            <a:ext cx="453389" cy="572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38100" endA="0" endPos="30000" fadeDir="5400012" kx="0" rotWithShape="0" algn="bl" stPos="0" sy="-100000" ky="0"/>
          </a:effectLst>
        </p:spPr>
      </p:pic>
      <p:sp>
        <p:nvSpPr>
          <p:cNvPr id="529" name="Google Shape;529;p44"/>
          <p:cNvSpPr txBox="1"/>
          <p:nvPr/>
        </p:nvSpPr>
        <p:spPr>
          <a:xfrm>
            <a:off x="648275" y="614400"/>
            <a:ext cx="7840200" cy="39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Age</a:t>
            </a:r>
            <a:r>
              <a:rPr lang="en" sz="1000"/>
              <a:t>: Older individuals have more doctor consultations, reflecting greater healthcare needs as age increases.</a:t>
            </a:r>
            <a:endParaRPr sz="1000"/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Sex and Income</a:t>
            </a:r>
            <a:r>
              <a:rPr lang="en" sz="1000"/>
              <a:t>: Certain demographic groups, differentiated by sex and income levels, show varying frequencies of doctor visits, hinting at disparities in health conditions, access to care, or health-seeking behaviors.</a:t>
            </a:r>
            <a:endParaRPr sz="1000"/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Healthcare Coverage</a:t>
            </a:r>
            <a:r>
              <a:rPr lang="en" sz="1000"/>
              <a:t>:</a:t>
            </a:r>
            <a:endParaRPr sz="1000"/>
          </a:p>
          <a:p>
            <a:pPr indent="-2921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b="1" lang="en" sz="1000"/>
              <a:t>Private Insurance ('levyplus')</a:t>
            </a:r>
            <a:r>
              <a:rPr lang="en" sz="1000"/>
              <a:t>: No significant correlation with doctor consultations, indicating that private insurance status does not strongly influence medical visit frequency.</a:t>
            </a:r>
            <a:endParaRPr sz="1000"/>
          </a:p>
          <a:p>
            <a:pPr indent="-2921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b="1" lang="en" sz="1000"/>
              <a:t>Government Coverage ('freepoor', 'freepera')</a:t>
            </a:r>
            <a:r>
              <a:rPr lang="en" sz="1000"/>
              <a:t>: Significant associations, particularly with 'freepera', suggest that government-supported individuals, such as older adults, those with disabilities, or veterans, are more likely to have more doctor consultations.</a:t>
            </a:r>
            <a:endParaRPr sz="1000"/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Health Episodes ('illness', 'actdays')</a:t>
            </a:r>
            <a:r>
              <a:rPr lang="en" sz="1000"/>
              <a:t>: A clear link exists between the number of illnesses and activity-limiting days with the frequency of medical visits, underlining that health problems significantly drive healthcare seeking behavior.</a:t>
            </a:r>
            <a:endParaRPr sz="1000"/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Perceived Health ('hscore')</a:t>
            </a:r>
            <a:r>
              <a:rPr lang="en" sz="1000"/>
              <a:t>: Poorer health scores correlate with more frequent doctor consultations, aligning with the likelihood of seeking medical attention when feeling unwell.</a:t>
            </a:r>
            <a:endParaRPr sz="1000"/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Non-doctor Professional Interactions ('nondocco')</a:t>
            </a:r>
            <a:r>
              <a:rPr lang="en" sz="1000"/>
              <a:t>: Increased interactions with non-doctor health professionals are related to more doctor consultations, possibly reflecting comprehensive care needs or more complex health conditions.</a:t>
            </a:r>
            <a:endParaRPr sz="1000"/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Chronic Conditions ('chcond1', 'chcond2')</a:t>
            </a:r>
            <a:r>
              <a:rPr lang="en" sz="1000"/>
              <a:t>: A strong association, especially with 'chcond2', suggests that chronic conditions, particularly those that limit activity, lead to more doctor visits.</a:t>
            </a:r>
            <a:endParaRPr sz="1000"/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Hospital Utilization ('hospadmi', 'hospdays')</a:t>
            </a:r>
            <a:r>
              <a:rPr lang="en" sz="1000"/>
              <a:t>: Both the number and length of hospital stays are associated with a higher frequency of doctor consultations, indicating that hospital events are typically followed by increased outpatient care.</a:t>
            </a:r>
            <a:endParaRPr sz="1000"/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Medication Use ('medicine', 'prescrib', 'nonpresc')</a:t>
            </a:r>
            <a:r>
              <a:rPr lang="en" sz="1000"/>
              <a:t>: Prescribed medication use correlates strongly with more doctor consultations, implying the necessity of ongoing medical supervision. However, the use of non-prescribed medication is not significantly associated with doctor visit frequency, suggesting that self-medication practices might not result in higher healthcare utilization.</a:t>
            </a:r>
            <a:endParaRPr sz="10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2"/>
              </a:solidFill>
              <a:latin typeface="Hind"/>
              <a:ea typeface="Hind"/>
              <a:cs typeface="Hind"/>
              <a:sym typeface="Hind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45"/>
          <p:cNvSpPr txBox="1"/>
          <p:nvPr>
            <p:ph type="title"/>
          </p:nvPr>
        </p:nvSpPr>
        <p:spPr>
          <a:xfrm>
            <a:off x="720000" y="-609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Combined variables</a:t>
            </a:r>
            <a:endParaRPr sz="2300"/>
          </a:p>
        </p:txBody>
      </p:sp>
      <p:pic>
        <p:nvPicPr>
          <p:cNvPr id="535" name="Google Shape;535;p45"/>
          <p:cNvPicPr preferRelativeResize="0"/>
          <p:nvPr/>
        </p:nvPicPr>
        <p:blipFill rotWithShape="1">
          <a:blip r:embed="rId3">
            <a:alphaModFix/>
          </a:blip>
          <a:srcRect b="0" l="0" r="1048" t="1048"/>
          <a:stretch/>
        </p:blipFill>
        <p:spPr>
          <a:xfrm>
            <a:off x="81650" y="4469950"/>
            <a:ext cx="408225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6" name="Google Shape;536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650" y="511800"/>
            <a:ext cx="2772274" cy="199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7" name="Google Shape;537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650" y="2621450"/>
            <a:ext cx="2566626" cy="1848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46075" y="695850"/>
            <a:ext cx="2648426" cy="1925601"/>
          </a:xfrm>
          <a:prstGeom prst="rect">
            <a:avLst/>
          </a:prstGeom>
          <a:noFill/>
          <a:ln>
            <a:noFill/>
          </a:ln>
        </p:spPr>
      </p:pic>
      <p:sp>
        <p:nvSpPr>
          <p:cNvPr id="539" name="Google Shape;539;p45"/>
          <p:cNvSpPr txBox="1"/>
          <p:nvPr/>
        </p:nvSpPr>
        <p:spPr>
          <a:xfrm>
            <a:off x="2773050" y="483425"/>
            <a:ext cx="3597900" cy="407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Quick Summary of Variable Effects on Doctor Consultations</a:t>
            </a:r>
            <a:endParaRPr b="1" sz="1000"/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b="1" lang="en" sz="1000"/>
              <a:t>Activity Days and Illness</a:t>
            </a:r>
            <a:r>
              <a:rPr lang="en" sz="1000"/>
              <a:t>: More 'actdays' and illnesses lead to more doctor visits. Interaction is highly significant (p &lt; 0.001).</a:t>
            </a:r>
            <a:endParaRPr sz="10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b="1" lang="en" sz="1000"/>
              <a:t>Age and Medications</a:t>
            </a:r>
            <a:r>
              <a:rPr lang="en" sz="1000"/>
              <a:t>: Older age and more prescriptions increase consultation frequency. Interaction greatly improves model fit.</a:t>
            </a:r>
            <a:endParaRPr sz="10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b="1" lang="en" sz="1000"/>
              <a:t>Income and Government Coverage</a:t>
            </a:r>
            <a:r>
              <a:rPr lang="en" sz="1000"/>
              <a:t>: Low income with government healthcare correlates with more doctor visits. Interaction is significant (p = 0.0080).</a:t>
            </a:r>
            <a:endParaRPr sz="10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b="1" lang="en" sz="1000"/>
              <a:t>Income and Private Insurance</a:t>
            </a:r>
            <a:r>
              <a:rPr lang="en" sz="1000"/>
              <a:t>: Higher income and private insurance impact consultation frequency. Significant model improvement (p = 0.0050).</a:t>
            </a:r>
            <a:endParaRPr sz="10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b="1" lang="en" sz="1000"/>
              <a:t>Sex and Health Score</a:t>
            </a:r>
            <a:r>
              <a:rPr lang="en" sz="1000"/>
              <a:t>: The effect of health score on doctor visits differs by sex. Interaction effect is significant (p = 0.0149), requiring further analysis for detailed interpretation.</a:t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2"/>
              </a:solidFill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540" name="Google Shape;540;p45"/>
          <p:cNvSpPr txBox="1"/>
          <p:nvPr/>
        </p:nvSpPr>
        <p:spPr>
          <a:xfrm rot="324693">
            <a:off x="6721632" y="2937422"/>
            <a:ext cx="2236267" cy="146663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Amatic SC"/>
                <a:ea typeface="Amatic SC"/>
                <a:cs typeface="Amatic SC"/>
                <a:sym typeface="Amatic SC"/>
              </a:rPr>
              <a:t>These results underscore the importance of considering how different variable combinations influence the frequency of doctor consultations.</a:t>
            </a:r>
            <a:endParaRPr b="1" sz="2100">
              <a:solidFill>
                <a:schemeClr val="dk2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46"/>
          <p:cNvSpPr txBox="1"/>
          <p:nvPr>
            <p:ph type="title"/>
          </p:nvPr>
        </p:nvSpPr>
        <p:spPr>
          <a:xfrm>
            <a:off x="720000" y="-1217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Cluster analysis</a:t>
            </a:r>
            <a:endParaRPr sz="2600"/>
          </a:p>
        </p:txBody>
      </p:sp>
      <p:sp>
        <p:nvSpPr>
          <p:cNvPr id="546" name="Google Shape;546;p46"/>
          <p:cNvSpPr txBox="1"/>
          <p:nvPr/>
        </p:nvSpPr>
        <p:spPr>
          <a:xfrm>
            <a:off x="591225" y="707775"/>
            <a:ext cx="3630600" cy="412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200">
                <a:latin typeface="Hind"/>
                <a:ea typeface="Hind"/>
                <a:cs typeface="Hind"/>
                <a:sym typeface="Hind"/>
              </a:rPr>
              <a:t>Cluster Analysis in Healthcare:</a:t>
            </a:r>
            <a:endParaRPr b="1" i="1" sz="1200">
              <a:latin typeface="Hind"/>
              <a:ea typeface="Hind"/>
              <a:cs typeface="Hind"/>
              <a:sym typeface="Hind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ind"/>
                <a:ea typeface="Hind"/>
                <a:cs typeface="Hind"/>
                <a:sym typeface="Hind"/>
              </a:rPr>
              <a:t>- </a:t>
            </a:r>
            <a:r>
              <a:rPr b="1" lang="en" sz="1000">
                <a:latin typeface="Hind"/>
                <a:ea typeface="Hind"/>
                <a:cs typeface="Hind"/>
                <a:sym typeface="Hind"/>
              </a:rPr>
              <a:t>Patient Grouping</a:t>
            </a:r>
            <a:r>
              <a:rPr lang="en" sz="1000">
                <a:latin typeface="Hind"/>
                <a:ea typeface="Hind"/>
                <a:cs typeface="Hind"/>
                <a:sym typeface="Hind"/>
              </a:rPr>
              <a:t>: Identifies similar patient groups for better disease and treatment insights.</a:t>
            </a:r>
            <a:endParaRPr sz="1000">
              <a:latin typeface="Hind"/>
              <a:ea typeface="Hind"/>
              <a:cs typeface="Hind"/>
              <a:sym typeface="Hind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ind"/>
                <a:ea typeface="Hind"/>
                <a:cs typeface="Hind"/>
                <a:sym typeface="Hind"/>
              </a:rPr>
              <a:t>- </a:t>
            </a:r>
            <a:r>
              <a:rPr b="1" lang="en" sz="1000">
                <a:latin typeface="Hind"/>
                <a:ea typeface="Hind"/>
                <a:cs typeface="Hind"/>
                <a:sym typeface="Hind"/>
              </a:rPr>
              <a:t>Disease Subtyping</a:t>
            </a:r>
            <a:r>
              <a:rPr lang="en" sz="1000">
                <a:latin typeface="Hind"/>
                <a:ea typeface="Hind"/>
                <a:cs typeface="Hind"/>
                <a:sym typeface="Hind"/>
              </a:rPr>
              <a:t>: Aids in tailoring treatments, especially in complex diseases like cancer.</a:t>
            </a:r>
            <a:endParaRPr sz="1000">
              <a:latin typeface="Hind"/>
              <a:ea typeface="Hind"/>
              <a:cs typeface="Hind"/>
              <a:sym typeface="Hind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ind"/>
                <a:ea typeface="Hind"/>
                <a:cs typeface="Hind"/>
                <a:sym typeface="Hind"/>
              </a:rPr>
              <a:t>- </a:t>
            </a:r>
            <a:r>
              <a:rPr b="1" lang="en" sz="1000">
                <a:latin typeface="Hind"/>
                <a:ea typeface="Hind"/>
                <a:cs typeface="Hind"/>
                <a:sym typeface="Hind"/>
              </a:rPr>
              <a:t>Resource Management</a:t>
            </a:r>
            <a:r>
              <a:rPr lang="en" sz="1000">
                <a:latin typeface="Hind"/>
                <a:ea typeface="Hind"/>
                <a:cs typeface="Hind"/>
                <a:sym typeface="Hind"/>
              </a:rPr>
              <a:t>: Helps allocate resources effectively, prioritizing high-risk patients.</a:t>
            </a:r>
            <a:endParaRPr sz="1000">
              <a:latin typeface="Hind"/>
              <a:ea typeface="Hind"/>
              <a:cs typeface="Hind"/>
              <a:sym typeface="Hind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ind"/>
                <a:ea typeface="Hind"/>
                <a:cs typeface="Hind"/>
                <a:sym typeface="Hind"/>
              </a:rPr>
              <a:t>- </a:t>
            </a:r>
            <a:r>
              <a:rPr b="1" lang="en" sz="1000">
                <a:latin typeface="Hind"/>
                <a:ea typeface="Hind"/>
                <a:cs typeface="Hind"/>
                <a:sym typeface="Hind"/>
              </a:rPr>
              <a:t>Predictive Analytics</a:t>
            </a:r>
            <a:r>
              <a:rPr lang="en" sz="1000">
                <a:latin typeface="Hind"/>
                <a:ea typeface="Hind"/>
                <a:cs typeface="Hind"/>
                <a:sym typeface="Hind"/>
              </a:rPr>
              <a:t>: Uncovers patterns for forecasting health trends.</a:t>
            </a:r>
            <a:endParaRPr sz="1000">
              <a:latin typeface="Hind"/>
              <a:ea typeface="Hind"/>
              <a:cs typeface="Hind"/>
              <a:sym typeface="Hind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ind"/>
                <a:ea typeface="Hind"/>
                <a:cs typeface="Hind"/>
                <a:sym typeface="Hind"/>
              </a:rPr>
              <a:t>- </a:t>
            </a:r>
            <a:r>
              <a:rPr b="1" lang="en" sz="1000">
                <a:latin typeface="Hind"/>
                <a:ea typeface="Hind"/>
                <a:cs typeface="Hind"/>
                <a:sym typeface="Hind"/>
              </a:rPr>
              <a:t>Healthcare Delivery</a:t>
            </a:r>
            <a:r>
              <a:rPr lang="en" sz="1000">
                <a:latin typeface="Hind"/>
                <a:ea typeface="Hind"/>
                <a:cs typeface="Hind"/>
                <a:sym typeface="Hind"/>
              </a:rPr>
              <a:t>: Informs the design of targeted healthcare programs.</a:t>
            </a:r>
            <a:endParaRPr sz="1000">
              <a:latin typeface="Hind"/>
              <a:ea typeface="Hind"/>
              <a:cs typeface="Hind"/>
              <a:sym typeface="Hind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ind"/>
                <a:ea typeface="Hind"/>
                <a:cs typeface="Hind"/>
                <a:sym typeface="Hind"/>
              </a:rPr>
              <a:t>- </a:t>
            </a:r>
            <a:r>
              <a:rPr b="1" lang="en" sz="1000">
                <a:latin typeface="Hind"/>
                <a:ea typeface="Hind"/>
                <a:cs typeface="Hind"/>
                <a:sym typeface="Hind"/>
              </a:rPr>
              <a:t>Risk Stratification</a:t>
            </a:r>
            <a:r>
              <a:rPr lang="en" sz="1000">
                <a:latin typeface="Hind"/>
                <a:ea typeface="Hind"/>
                <a:cs typeface="Hind"/>
                <a:sym typeface="Hind"/>
              </a:rPr>
              <a:t>: Segregates patients into risk categories for proactive healthcare.</a:t>
            </a:r>
            <a:endParaRPr sz="1000">
              <a:latin typeface="Hind"/>
              <a:ea typeface="Hind"/>
              <a:cs typeface="Hind"/>
              <a:sym typeface="Hind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ind"/>
                <a:ea typeface="Hind"/>
                <a:cs typeface="Hind"/>
                <a:sym typeface="Hind"/>
              </a:rPr>
              <a:t>- </a:t>
            </a:r>
            <a:r>
              <a:rPr b="1" lang="en" sz="1000">
                <a:latin typeface="Hind"/>
                <a:ea typeface="Hind"/>
                <a:cs typeface="Hind"/>
                <a:sym typeface="Hind"/>
              </a:rPr>
              <a:t>Medical Insights</a:t>
            </a:r>
            <a:r>
              <a:rPr lang="en" sz="1000">
                <a:latin typeface="Hind"/>
                <a:ea typeface="Hind"/>
                <a:cs typeface="Hind"/>
                <a:sym typeface="Hind"/>
              </a:rPr>
              <a:t>: Discovers new data correlations, useful in genomics and epidemiology.</a:t>
            </a:r>
            <a:endParaRPr sz="1000">
              <a:latin typeface="Hind"/>
              <a:ea typeface="Hind"/>
              <a:cs typeface="Hind"/>
              <a:sym typeface="Hind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ind"/>
                <a:ea typeface="Hind"/>
                <a:cs typeface="Hind"/>
                <a:sym typeface="Hind"/>
              </a:rPr>
              <a:t>- </a:t>
            </a:r>
            <a:r>
              <a:rPr b="1" lang="en" sz="1000">
                <a:latin typeface="Hind"/>
                <a:ea typeface="Hind"/>
                <a:cs typeface="Hind"/>
                <a:sym typeface="Hind"/>
              </a:rPr>
              <a:t>Cost Efficiency</a:t>
            </a:r>
            <a:r>
              <a:rPr lang="en" sz="1000">
                <a:latin typeface="Hind"/>
                <a:ea typeface="Hind"/>
                <a:cs typeface="Hind"/>
                <a:sym typeface="Hind"/>
              </a:rPr>
              <a:t>: Reduces healthcare costs, especially in chronic disease management.</a:t>
            </a:r>
            <a:endParaRPr sz="1000">
              <a:latin typeface="Hind"/>
              <a:ea typeface="Hind"/>
              <a:cs typeface="Hind"/>
              <a:sym typeface="Hind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ind"/>
                <a:ea typeface="Hind"/>
                <a:cs typeface="Hind"/>
                <a:sym typeface="Hind"/>
              </a:rPr>
              <a:t>- </a:t>
            </a:r>
            <a:r>
              <a:rPr b="1" lang="en" sz="1000">
                <a:latin typeface="Hind"/>
                <a:ea typeface="Hind"/>
                <a:cs typeface="Hind"/>
                <a:sym typeface="Hind"/>
              </a:rPr>
              <a:t>Performance Benchmarking</a:t>
            </a:r>
            <a:r>
              <a:rPr lang="en" sz="1000">
                <a:latin typeface="Hind"/>
                <a:ea typeface="Hind"/>
                <a:cs typeface="Hind"/>
                <a:sym typeface="Hind"/>
              </a:rPr>
              <a:t>: Allows comparison and improvement of healthcare outcomes.</a:t>
            </a:r>
            <a:endParaRPr sz="1000">
              <a:latin typeface="Hind"/>
              <a:ea typeface="Hind"/>
              <a:cs typeface="Hind"/>
              <a:sym typeface="Hi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547" name="Google Shape;547;p46"/>
          <p:cNvSpPr txBox="1"/>
          <p:nvPr/>
        </p:nvSpPr>
        <p:spPr>
          <a:xfrm>
            <a:off x="5296200" y="466950"/>
            <a:ext cx="3847800" cy="21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100">
                <a:latin typeface="Hind"/>
                <a:ea typeface="Hind"/>
                <a:cs typeface="Hind"/>
                <a:sym typeface="Hind"/>
              </a:rPr>
              <a:t>Elbow Method in Cluster Analysis:</a:t>
            </a:r>
            <a:endParaRPr b="1" i="1" sz="1100">
              <a:latin typeface="Hind"/>
              <a:ea typeface="Hind"/>
              <a:cs typeface="Hind"/>
              <a:sym typeface="Hind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Hind"/>
                <a:ea typeface="Hind"/>
                <a:cs typeface="Hind"/>
                <a:sym typeface="Hind"/>
              </a:rPr>
              <a:t>- </a:t>
            </a:r>
            <a:r>
              <a:rPr b="1" lang="en" sz="1000">
                <a:latin typeface="Hind"/>
                <a:ea typeface="Hind"/>
                <a:cs typeface="Hind"/>
                <a:sym typeface="Hind"/>
              </a:rPr>
              <a:t>Optimal Clusters</a:t>
            </a:r>
            <a:r>
              <a:rPr lang="en" sz="1000">
                <a:latin typeface="Hind"/>
                <a:ea typeface="Hind"/>
                <a:cs typeface="Hind"/>
                <a:sym typeface="Hind"/>
              </a:rPr>
              <a:t>: Determines the best number of clusters for data analysis.</a:t>
            </a:r>
            <a:endParaRPr sz="1000">
              <a:latin typeface="Hind"/>
              <a:ea typeface="Hind"/>
              <a:cs typeface="Hind"/>
              <a:sym typeface="Hind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Hind"/>
                <a:ea typeface="Hind"/>
                <a:cs typeface="Hind"/>
                <a:sym typeface="Hind"/>
              </a:rPr>
              <a:t>- K-Means Clustering</a:t>
            </a:r>
            <a:r>
              <a:rPr lang="en" sz="1000">
                <a:latin typeface="Hind"/>
                <a:ea typeface="Hind"/>
                <a:cs typeface="Hind"/>
                <a:sym typeface="Hind"/>
              </a:rPr>
              <a:t>: Uses K-Means with a range of cluster values and identifies the 'elbow' point as the optimal k.</a:t>
            </a:r>
            <a:endParaRPr sz="1000">
              <a:latin typeface="Hind"/>
              <a:ea typeface="Hind"/>
              <a:cs typeface="Hind"/>
              <a:sym typeface="Hind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Hind"/>
                <a:ea typeface="Hind"/>
                <a:cs typeface="Hind"/>
                <a:sym typeface="Hind"/>
              </a:rPr>
              <a:t>- Python Implementation</a:t>
            </a:r>
            <a:r>
              <a:rPr lang="en" sz="1000">
                <a:latin typeface="Hind"/>
                <a:ea typeface="Hind"/>
                <a:cs typeface="Hind"/>
                <a:sym typeface="Hind"/>
              </a:rPr>
              <a:t>: Employs feature selection, standardization, and K-Elbow Visualizer for finding optimal k.</a:t>
            </a:r>
            <a:endParaRPr sz="1000">
              <a:latin typeface="Hind"/>
              <a:ea typeface="Hind"/>
              <a:cs typeface="Hind"/>
              <a:sym typeface="Hind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ind"/>
                <a:ea typeface="Hind"/>
                <a:cs typeface="Hind"/>
                <a:sym typeface="Hind"/>
              </a:rPr>
              <a:t>- </a:t>
            </a:r>
            <a:r>
              <a:rPr b="1" lang="en" sz="1000">
                <a:latin typeface="Hind"/>
                <a:ea typeface="Hind"/>
                <a:cs typeface="Hind"/>
                <a:sym typeface="Hind"/>
              </a:rPr>
              <a:t>Elbow Point</a:t>
            </a:r>
            <a:r>
              <a:rPr lang="en" sz="1000">
                <a:latin typeface="Hind"/>
                <a:ea typeface="Hind"/>
                <a:cs typeface="Hind"/>
                <a:sym typeface="Hind"/>
              </a:rPr>
              <a:t>: At k=6, the rate of decrease in distortion score changes, indicating the optimal cluster count.</a:t>
            </a:r>
            <a:endParaRPr sz="1000">
              <a:latin typeface="Hind"/>
              <a:ea typeface="Hind"/>
              <a:cs typeface="Hind"/>
              <a:sym typeface="Hind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ind"/>
                <a:ea typeface="Hind"/>
                <a:cs typeface="Hind"/>
                <a:sym typeface="Hind"/>
              </a:rPr>
              <a:t>- </a:t>
            </a:r>
            <a:r>
              <a:rPr b="1" lang="en" sz="1000">
                <a:latin typeface="Hind"/>
                <a:ea typeface="Hind"/>
                <a:cs typeface="Hind"/>
                <a:sym typeface="Hind"/>
              </a:rPr>
              <a:t>Centroids and Clustering</a:t>
            </a:r>
            <a:r>
              <a:rPr lang="en" sz="1000">
                <a:latin typeface="Hind"/>
                <a:ea typeface="Hind"/>
                <a:cs typeface="Hind"/>
                <a:sym typeface="Hind"/>
              </a:rPr>
              <a:t>: Re-runs K-Means with optimal k and assigns labels to data, using centroids for cluster profiling.</a:t>
            </a:r>
            <a:endParaRPr sz="1000">
              <a:latin typeface="Hind"/>
              <a:ea typeface="Hind"/>
              <a:cs typeface="Hind"/>
              <a:sym typeface="Hi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  <a:latin typeface="Hind"/>
              <a:ea typeface="Hind"/>
              <a:cs typeface="Hind"/>
              <a:sym typeface="Hind"/>
            </a:endParaRPr>
          </a:p>
        </p:txBody>
      </p:sp>
      <p:pic>
        <p:nvPicPr>
          <p:cNvPr id="548" name="Google Shape;548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5625" y="2571750"/>
            <a:ext cx="3503467" cy="2266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47"/>
          <p:cNvSpPr txBox="1"/>
          <p:nvPr>
            <p:ph type="title"/>
          </p:nvPr>
        </p:nvSpPr>
        <p:spPr>
          <a:xfrm>
            <a:off x="680975" y="-762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Cluster analysis</a:t>
            </a:r>
            <a:endParaRPr/>
          </a:p>
        </p:txBody>
      </p:sp>
      <p:sp>
        <p:nvSpPr>
          <p:cNvPr id="554" name="Google Shape;554;p47"/>
          <p:cNvSpPr txBox="1"/>
          <p:nvPr>
            <p:ph idx="1" type="subTitle"/>
          </p:nvPr>
        </p:nvSpPr>
        <p:spPr>
          <a:xfrm>
            <a:off x="-192000" y="769950"/>
            <a:ext cx="2966100" cy="85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76225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750"/>
              <a:buFont typeface="Inter"/>
              <a:buChar char="●"/>
            </a:pPr>
            <a:r>
              <a:rPr lang="en" sz="750">
                <a:solidFill>
                  <a:srgbClr val="333333"/>
                </a:solidFill>
                <a:highlight>
                  <a:srgbClr val="FFFFFF"/>
                </a:highlight>
                <a:latin typeface="Inter"/>
                <a:ea typeface="Inter"/>
                <a:cs typeface="Inter"/>
                <a:sym typeface="Inter"/>
              </a:rPr>
              <a:t>Age: Younger age group.</a:t>
            </a:r>
            <a:endParaRPr sz="750">
              <a:solidFill>
                <a:srgbClr val="333333"/>
              </a:solidFill>
              <a:highlight>
                <a:srgbClr val="FFFFFF"/>
              </a:highlight>
              <a:latin typeface="Inter"/>
              <a:ea typeface="Inter"/>
              <a:cs typeface="Inter"/>
              <a:sym typeface="Inter"/>
            </a:endParaRPr>
          </a:p>
          <a:p>
            <a:pPr indent="-276225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750"/>
              <a:buFont typeface="Inter"/>
              <a:buChar char="●"/>
            </a:pPr>
            <a:r>
              <a:rPr lang="en" sz="750">
                <a:solidFill>
                  <a:srgbClr val="333333"/>
                </a:solidFill>
                <a:highlight>
                  <a:srgbClr val="FFFFFF"/>
                </a:highlight>
                <a:latin typeface="Inter"/>
                <a:ea typeface="Inter"/>
                <a:cs typeface="Inter"/>
                <a:sym typeface="Inter"/>
              </a:rPr>
              <a:t>Health: Relatively healthy with low actdays, chcond1, chcond2, and hscore.</a:t>
            </a:r>
            <a:endParaRPr sz="750">
              <a:solidFill>
                <a:srgbClr val="333333"/>
              </a:solidFill>
              <a:highlight>
                <a:srgbClr val="FFFFFF"/>
              </a:highlight>
              <a:latin typeface="Inter"/>
              <a:ea typeface="Inter"/>
              <a:cs typeface="Inter"/>
              <a:sym typeface="Inter"/>
            </a:endParaRPr>
          </a:p>
          <a:p>
            <a:pPr indent="-276225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750"/>
              <a:buFont typeface="Inter"/>
              <a:buChar char="●"/>
            </a:pPr>
            <a:r>
              <a:rPr lang="en" sz="750">
                <a:solidFill>
                  <a:srgbClr val="333333"/>
                </a:solidFill>
                <a:highlight>
                  <a:srgbClr val="FFFFFF"/>
                </a:highlight>
                <a:latin typeface="Inter"/>
                <a:ea typeface="Inter"/>
                <a:cs typeface="Inter"/>
                <a:sym typeface="Inter"/>
              </a:rPr>
              <a:t>Healthcare Utilization: Lower hospadmi and hospdays, indicating fewer hospital admissions and shorter stays.</a:t>
            </a:r>
            <a:endParaRPr sz="750">
              <a:solidFill>
                <a:srgbClr val="333333"/>
              </a:solidFill>
              <a:highlight>
                <a:srgbClr val="FFFFFF"/>
              </a:highlight>
              <a:latin typeface="Inter"/>
              <a:ea typeface="Inter"/>
              <a:cs typeface="Inter"/>
              <a:sym typeface="Inter"/>
            </a:endParaRPr>
          </a:p>
          <a:p>
            <a:pPr indent="-276225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750"/>
              <a:buFont typeface="Inter"/>
              <a:buChar char="●"/>
            </a:pPr>
            <a:r>
              <a:rPr lang="en" sz="750">
                <a:solidFill>
                  <a:srgbClr val="333333"/>
                </a:solidFill>
                <a:highlight>
                  <a:srgbClr val="FFFFFF"/>
                </a:highlight>
                <a:latin typeface="Inter"/>
                <a:ea typeface="Inter"/>
                <a:cs typeface="Inter"/>
                <a:sym typeface="Inter"/>
              </a:rPr>
              <a:t>Income: Higher than average income, possibly indicating better access to health resources.</a:t>
            </a:r>
            <a:endParaRPr sz="750">
              <a:solidFill>
                <a:srgbClr val="333333"/>
              </a:solidFill>
              <a:highlight>
                <a:srgbClr val="FFFFFF"/>
              </a:highlight>
              <a:latin typeface="Inter"/>
              <a:ea typeface="Inter"/>
              <a:cs typeface="Inter"/>
              <a:sym typeface="Inter"/>
            </a:endParaRPr>
          </a:p>
          <a:p>
            <a:pPr indent="-276225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750"/>
              <a:buFont typeface="Inter"/>
              <a:buChar char="●"/>
            </a:pPr>
            <a:r>
              <a:rPr lang="en" sz="750">
                <a:solidFill>
                  <a:srgbClr val="333333"/>
                </a:solidFill>
                <a:highlight>
                  <a:srgbClr val="FFFFFF"/>
                </a:highlight>
                <a:latin typeface="Inter"/>
                <a:ea typeface="Inter"/>
                <a:cs typeface="Inter"/>
                <a:sym typeface="Inter"/>
              </a:rPr>
              <a:t>Insurance: Almost all have private health insurance (levyplus).</a:t>
            </a:r>
            <a:endParaRPr sz="750">
              <a:solidFill>
                <a:srgbClr val="333333"/>
              </a:solidFill>
              <a:highlight>
                <a:srgbClr val="FFFFFF"/>
              </a:highlight>
              <a:latin typeface="Inter"/>
              <a:ea typeface="Inter"/>
              <a:cs typeface="Inter"/>
              <a:sym typeface="Inter"/>
            </a:endParaRPr>
          </a:p>
          <a:p>
            <a:pPr indent="-276225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750"/>
              <a:buFont typeface="Inter"/>
              <a:buChar char="●"/>
            </a:pPr>
            <a:r>
              <a:rPr lang="en" sz="750">
                <a:solidFill>
                  <a:srgbClr val="333333"/>
                </a:solidFill>
                <a:highlight>
                  <a:srgbClr val="FFFFFF"/>
                </a:highlight>
                <a:latin typeface="Inter"/>
                <a:ea typeface="Inter"/>
                <a:cs typeface="Inter"/>
                <a:sym typeface="Inter"/>
              </a:rPr>
              <a:t>Gender: Slightly more females than males (sex).</a:t>
            </a:r>
            <a:endParaRPr sz="750">
              <a:solidFill>
                <a:srgbClr val="333333"/>
              </a:solidFill>
              <a:highlight>
                <a:srgbClr val="FFFFFF"/>
              </a:highlight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7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55" name="Google Shape;555;p47"/>
          <p:cNvSpPr/>
          <p:nvPr/>
        </p:nvSpPr>
        <p:spPr>
          <a:xfrm>
            <a:off x="3134800" y="1229800"/>
            <a:ext cx="2966100" cy="1386550"/>
          </a:xfrm>
          <a:prstGeom prst="flowChartProcess">
            <a:avLst/>
          </a:prstGeom>
          <a:solidFill>
            <a:schemeClr val="accent3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556" name="Google Shape;556;p47"/>
          <p:cNvSpPr txBox="1"/>
          <p:nvPr>
            <p:ph idx="2" type="subTitle"/>
          </p:nvPr>
        </p:nvSpPr>
        <p:spPr>
          <a:xfrm>
            <a:off x="2990850" y="1646650"/>
            <a:ext cx="31623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76225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750"/>
              <a:buFont typeface="Inter"/>
              <a:buChar char="●"/>
            </a:pPr>
            <a:r>
              <a:rPr lang="en" sz="750">
                <a:solidFill>
                  <a:srgbClr val="333333"/>
                </a:solidFill>
                <a:highlight>
                  <a:schemeClr val="accent3"/>
                </a:highlight>
                <a:latin typeface="Inter"/>
                <a:ea typeface="Inter"/>
                <a:cs typeface="Inter"/>
                <a:sym typeface="Inter"/>
              </a:rPr>
              <a:t>Age: Middle-aged group.</a:t>
            </a:r>
            <a:endParaRPr sz="750">
              <a:solidFill>
                <a:srgbClr val="333333"/>
              </a:solidFill>
              <a:highlight>
                <a:schemeClr val="accent3"/>
              </a:highlight>
              <a:latin typeface="Inter"/>
              <a:ea typeface="Inter"/>
              <a:cs typeface="Inter"/>
              <a:sym typeface="Inter"/>
            </a:endParaRPr>
          </a:p>
          <a:p>
            <a:pPr indent="-276225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750"/>
              <a:buFont typeface="Inter"/>
              <a:buChar char="●"/>
            </a:pPr>
            <a:r>
              <a:rPr lang="en" sz="750">
                <a:solidFill>
                  <a:srgbClr val="333333"/>
                </a:solidFill>
                <a:highlight>
                  <a:schemeClr val="accent3"/>
                </a:highlight>
                <a:latin typeface="Inter"/>
                <a:ea typeface="Inter"/>
                <a:cs typeface="Inter"/>
                <a:sym typeface="Inter"/>
              </a:rPr>
              <a:t>Health: High chcond1, but low chcond2, suggesting chronic conditions without severe limitations.</a:t>
            </a:r>
            <a:endParaRPr sz="750">
              <a:solidFill>
                <a:srgbClr val="333333"/>
              </a:solidFill>
              <a:highlight>
                <a:schemeClr val="accent3"/>
              </a:highlight>
              <a:latin typeface="Inter"/>
              <a:ea typeface="Inter"/>
              <a:cs typeface="Inter"/>
              <a:sym typeface="Inter"/>
            </a:endParaRPr>
          </a:p>
          <a:p>
            <a:pPr indent="-276225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750"/>
              <a:buFont typeface="Inter"/>
              <a:buChar char="●"/>
            </a:pPr>
            <a:r>
              <a:rPr lang="en" sz="750">
                <a:solidFill>
                  <a:srgbClr val="333333"/>
                </a:solidFill>
                <a:highlight>
                  <a:schemeClr val="accent3"/>
                </a:highlight>
                <a:latin typeface="Inter"/>
                <a:ea typeface="Inter"/>
                <a:cs typeface="Inter"/>
                <a:sym typeface="Inter"/>
              </a:rPr>
              <a:t>Healthcare Utilization: Low hospadmi and hospdays.</a:t>
            </a:r>
            <a:endParaRPr sz="750">
              <a:solidFill>
                <a:srgbClr val="333333"/>
              </a:solidFill>
              <a:highlight>
                <a:schemeClr val="accent3"/>
              </a:highlight>
              <a:latin typeface="Inter"/>
              <a:ea typeface="Inter"/>
              <a:cs typeface="Inter"/>
              <a:sym typeface="Inter"/>
            </a:endParaRPr>
          </a:p>
          <a:p>
            <a:pPr indent="-276225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750"/>
              <a:buFont typeface="Inter"/>
              <a:buChar char="●"/>
            </a:pPr>
            <a:r>
              <a:rPr lang="en" sz="750">
                <a:solidFill>
                  <a:srgbClr val="333333"/>
                </a:solidFill>
                <a:highlight>
                  <a:schemeClr val="accent3"/>
                </a:highlight>
                <a:latin typeface="Inter"/>
                <a:ea typeface="Inter"/>
                <a:cs typeface="Inter"/>
                <a:sym typeface="Inter"/>
              </a:rPr>
              <a:t>Income: Higher income, possibly at peak career stage.</a:t>
            </a:r>
            <a:endParaRPr sz="750">
              <a:solidFill>
                <a:srgbClr val="333333"/>
              </a:solidFill>
              <a:highlight>
                <a:schemeClr val="accent3"/>
              </a:highlight>
              <a:latin typeface="Inter"/>
              <a:ea typeface="Inter"/>
              <a:cs typeface="Inter"/>
              <a:sym typeface="Inter"/>
            </a:endParaRPr>
          </a:p>
          <a:p>
            <a:pPr indent="-276225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750"/>
              <a:buFont typeface="Inter"/>
              <a:buChar char="●"/>
            </a:pPr>
            <a:r>
              <a:rPr lang="en" sz="750">
                <a:solidFill>
                  <a:srgbClr val="333333"/>
                </a:solidFill>
                <a:highlight>
                  <a:schemeClr val="accent3"/>
                </a:highlight>
                <a:latin typeface="Inter"/>
                <a:ea typeface="Inter"/>
                <a:cs typeface="Inter"/>
                <a:sym typeface="Inter"/>
              </a:rPr>
              <a:t>Insurance: Mostly covered by private insurance.</a:t>
            </a:r>
            <a:endParaRPr sz="750">
              <a:solidFill>
                <a:srgbClr val="333333"/>
              </a:solidFill>
              <a:highlight>
                <a:schemeClr val="accent3"/>
              </a:highlight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100">
              <a:highlight>
                <a:schemeClr val="accent3"/>
              </a:highlight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57" name="Google Shape;557;p47"/>
          <p:cNvSpPr/>
          <p:nvPr/>
        </p:nvSpPr>
        <p:spPr>
          <a:xfrm>
            <a:off x="0" y="2959288"/>
            <a:ext cx="2805600" cy="1965275"/>
          </a:xfrm>
          <a:prstGeom prst="flowChartProcess">
            <a:avLst/>
          </a:prstGeom>
          <a:solidFill>
            <a:schemeClr val="accent3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558" name="Google Shape;558;p47"/>
          <p:cNvSpPr txBox="1"/>
          <p:nvPr>
            <p:ph idx="3" type="subTitle"/>
          </p:nvPr>
        </p:nvSpPr>
        <p:spPr>
          <a:xfrm>
            <a:off x="-192001" y="3339125"/>
            <a:ext cx="29661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76225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750"/>
              <a:buFont typeface="Inter"/>
              <a:buChar char="●"/>
            </a:pPr>
            <a:r>
              <a:rPr lang="en" sz="750">
                <a:solidFill>
                  <a:srgbClr val="333333"/>
                </a:solidFill>
                <a:highlight>
                  <a:schemeClr val="accent3"/>
                </a:highlight>
                <a:latin typeface="Inter"/>
                <a:ea typeface="Inter"/>
                <a:cs typeface="Inter"/>
                <a:sym typeface="Inter"/>
              </a:rPr>
              <a:t>Age: Older age group.</a:t>
            </a:r>
            <a:endParaRPr sz="750">
              <a:solidFill>
                <a:srgbClr val="333333"/>
              </a:solidFill>
              <a:highlight>
                <a:schemeClr val="accent3"/>
              </a:highlight>
              <a:latin typeface="Inter"/>
              <a:ea typeface="Inter"/>
              <a:cs typeface="Inter"/>
              <a:sym typeface="Inter"/>
            </a:endParaRPr>
          </a:p>
          <a:p>
            <a:pPr indent="-276225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750"/>
              <a:buFont typeface="Inter"/>
              <a:buChar char="●"/>
            </a:pPr>
            <a:r>
              <a:rPr lang="en" sz="750">
                <a:solidFill>
                  <a:srgbClr val="333333"/>
                </a:solidFill>
                <a:highlight>
                  <a:schemeClr val="accent3"/>
                </a:highlight>
                <a:latin typeface="Inter"/>
                <a:ea typeface="Inter"/>
                <a:cs typeface="Inter"/>
                <a:sym typeface="Inter"/>
              </a:rPr>
              <a:t>Health: Higher actdays, chcond1, chcond2, indicating more chronic conditions and health issues.</a:t>
            </a:r>
            <a:endParaRPr sz="750">
              <a:solidFill>
                <a:srgbClr val="333333"/>
              </a:solidFill>
              <a:highlight>
                <a:schemeClr val="accent3"/>
              </a:highlight>
              <a:latin typeface="Inter"/>
              <a:ea typeface="Inter"/>
              <a:cs typeface="Inter"/>
              <a:sym typeface="Inter"/>
            </a:endParaRPr>
          </a:p>
          <a:p>
            <a:pPr indent="-276225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750"/>
              <a:buFont typeface="Inter"/>
              <a:buChar char="●"/>
            </a:pPr>
            <a:r>
              <a:rPr lang="en" sz="750">
                <a:solidFill>
                  <a:srgbClr val="333333"/>
                </a:solidFill>
                <a:highlight>
                  <a:schemeClr val="accent3"/>
                </a:highlight>
                <a:latin typeface="Inter"/>
                <a:ea typeface="Inter"/>
                <a:cs typeface="Inter"/>
                <a:sym typeface="Inter"/>
              </a:rPr>
              <a:t>Healthcare Utilization: Highest hospadmi and hospdays, suggesting frequent and longer hospital stays.</a:t>
            </a:r>
            <a:endParaRPr sz="750">
              <a:solidFill>
                <a:srgbClr val="333333"/>
              </a:solidFill>
              <a:highlight>
                <a:schemeClr val="accent3"/>
              </a:highlight>
              <a:latin typeface="Inter"/>
              <a:ea typeface="Inter"/>
              <a:cs typeface="Inter"/>
              <a:sym typeface="Inter"/>
            </a:endParaRPr>
          </a:p>
          <a:p>
            <a:pPr indent="-276225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750"/>
              <a:buFont typeface="Inter"/>
              <a:buChar char="●"/>
            </a:pPr>
            <a:r>
              <a:rPr lang="en" sz="750">
                <a:solidFill>
                  <a:srgbClr val="333333"/>
                </a:solidFill>
                <a:highlight>
                  <a:schemeClr val="accent3"/>
                </a:highlight>
                <a:latin typeface="Inter"/>
                <a:ea typeface="Inter"/>
                <a:cs typeface="Inter"/>
                <a:sym typeface="Inter"/>
              </a:rPr>
              <a:t>Income: Lower income, which could be related to retirement.</a:t>
            </a:r>
            <a:endParaRPr sz="750">
              <a:solidFill>
                <a:srgbClr val="333333"/>
              </a:solidFill>
              <a:highlight>
                <a:schemeClr val="accent3"/>
              </a:highlight>
              <a:latin typeface="Inter"/>
              <a:ea typeface="Inter"/>
              <a:cs typeface="Inter"/>
              <a:sym typeface="Inter"/>
            </a:endParaRPr>
          </a:p>
          <a:p>
            <a:pPr indent="-276225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750"/>
              <a:buFont typeface="Inter"/>
              <a:buChar char="●"/>
            </a:pPr>
            <a:r>
              <a:rPr lang="en" sz="750">
                <a:solidFill>
                  <a:srgbClr val="333333"/>
                </a:solidFill>
                <a:highlight>
                  <a:schemeClr val="accent3"/>
                </a:highlight>
                <a:latin typeface="Inter"/>
                <a:ea typeface="Inter"/>
                <a:cs typeface="Inter"/>
                <a:sym typeface="Inter"/>
              </a:rPr>
              <a:t>Insurance: Mixed insurance coverage.</a:t>
            </a:r>
            <a:endParaRPr sz="750">
              <a:solidFill>
                <a:srgbClr val="333333"/>
              </a:solidFill>
              <a:highlight>
                <a:schemeClr val="accent3"/>
              </a:highlight>
              <a:latin typeface="Inter"/>
              <a:ea typeface="Inter"/>
              <a:cs typeface="Inter"/>
              <a:sym typeface="Inter"/>
            </a:endParaRPr>
          </a:p>
          <a:p>
            <a:pPr indent="-276225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750"/>
              <a:buFont typeface="Inter"/>
              <a:buChar char="●"/>
            </a:pPr>
            <a:r>
              <a:rPr lang="en" sz="750">
                <a:solidFill>
                  <a:srgbClr val="333333"/>
                </a:solidFill>
                <a:highlight>
                  <a:schemeClr val="accent3"/>
                </a:highlight>
                <a:latin typeface="Inter"/>
                <a:ea typeface="Inter"/>
                <a:cs typeface="Inter"/>
                <a:sym typeface="Inter"/>
              </a:rPr>
              <a:t>Gender: More females than males.</a:t>
            </a:r>
            <a:endParaRPr sz="750">
              <a:solidFill>
                <a:srgbClr val="333333"/>
              </a:solidFill>
              <a:highlight>
                <a:schemeClr val="accent3"/>
              </a:highlight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59" name="Google Shape;559;p47"/>
          <p:cNvSpPr txBox="1"/>
          <p:nvPr>
            <p:ph idx="4" type="subTitle"/>
          </p:nvPr>
        </p:nvSpPr>
        <p:spPr>
          <a:xfrm>
            <a:off x="2890013" y="3451900"/>
            <a:ext cx="32859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82575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850"/>
              <a:buFont typeface="Inter"/>
              <a:buChar char="●"/>
            </a:pPr>
            <a:r>
              <a:rPr lang="en" sz="850">
                <a:solidFill>
                  <a:srgbClr val="333333"/>
                </a:solidFill>
                <a:highlight>
                  <a:srgbClr val="FFFFFF"/>
                </a:highlight>
                <a:latin typeface="Inter"/>
                <a:ea typeface="Inter"/>
                <a:cs typeface="Inter"/>
                <a:sym typeface="Inter"/>
              </a:rPr>
              <a:t>Age: Young, similar to Cluster 0.</a:t>
            </a:r>
            <a:endParaRPr sz="850">
              <a:solidFill>
                <a:srgbClr val="333333"/>
              </a:solidFill>
              <a:highlight>
                <a:srgbClr val="FFFFFF"/>
              </a:highlight>
              <a:latin typeface="Inter"/>
              <a:ea typeface="Inter"/>
              <a:cs typeface="Inter"/>
              <a:sym typeface="Inter"/>
            </a:endParaRPr>
          </a:p>
          <a:p>
            <a:pPr indent="-282575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850"/>
              <a:buFont typeface="Inter"/>
              <a:buChar char="●"/>
            </a:pPr>
            <a:r>
              <a:rPr lang="en" sz="850">
                <a:solidFill>
                  <a:srgbClr val="333333"/>
                </a:solidFill>
                <a:highlight>
                  <a:srgbClr val="FFFFFF"/>
                </a:highlight>
                <a:latin typeface="Inter"/>
                <a:ea typeface="Inter"/>
                <a:cs typeface="Inter"/>
                <a:sym typeface="Inter"/>
              </a:rPr>
              <a:t>Health: Moderate health issues, higher than Cluster 0 but less severe than other clusters.</a:t>
            </a:r>
            <a:endParaRPr sz="850">
              <a:solidFill>
                <a:srgbClr val="333333"/>
              </a:solidFill>
              <a:highlight>
                <a:srgbClr val="FFFFFF"/>
              </a:highlight>
              <a:latin typeface="Inter"/>
              <a:ea typeface="Inter"/>
              <a:cs typeface="Inter"/>
              <a:sym typeface="Inter"/>
            </a:endParaRPr>
          </a:p>
          <a:p>
            <a:pPr indent="-282575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850"/>
              <a:buFont typeface="Inter"/>
              <a:buChar char="●"/>
            </a:pPr>
            <a:r>
              <a:rPr lang="en" sz="850">
                <a:solidFill>
                  <a:srgbClr val="333333"/>
                </a:solidFill>
                <a:highlight>
                  <a:srgbClr val="FFFFFF"/>
                </a:highlight>
                <a:latin typeface="Inter"/>
                <a:ea typeface="Inter"/>
                <a:cs typeface="Inter"/>
                <a:sym typeface="Inter"/>
              </a:rPr>
              <a:t>Healthcare Utilization: Moderate hospadmi and hospdays.</a:t>
            </a:r>
            <a:endParaRPr sz="850">
              <a:solidFill>
                <a:srgbClr val="333333"/>
              </a:solidFill>
              <a:highlight>
                <a:srgbClr val="FFFFFF"/>
              </a:highlight>
              <a:latin typeface="Inter"/>
              <a:ea typeface="Inter"/>
              <a:cs typeface="Inter"/>
              <a:sym typeface="Inter"/>
            </a:endParaRPr>
          </a:p>
          <a:p>
            <a:pPr indent="-282575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850"/>
              <a:buFont typeface="Inter"/>
              <a:buChar char="●"/>
            </a:pPr>
            <a:r>
              <a:rPr lang="en" sz="850">
                <a:solidFill>
                  <a:srgbClr val="333333"/>
                </a:solidFill>
                <a:highlight>
                  <a:srgbClr val="FFFFFF"/>
                </a:highlight>
                <a:latin typeface="Inter"/>
                <a:ea typeface="Inter"/>
                <a:cs typeface="Inter"/>
                <a:sym typeface="Inter"/>
              </a:rPr>
              <a:t>Income: Similar to Cluster 0, relatively higher income.</a:t>
            </a:r>
            <a:endParaRPr sz="850">
              <a:solidFill>
                <a:srgbClr val="333333"/>
              </a:solidFill>
              <a:highlight>
                <a:srgbClr val="FFFFFF"/>
              </a:highlight>
              <a:latin typeface="Inter"/>
              <a:ea typeface="Inter"/>
              <a:cs typeface="Inter"/>
              <a:sym typeface="Inter"/>
            </a:endParaRPr>
          </a:p>
          <a:p>
            <a:pPr indent="-282575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850"/>
              <a:buFont typeface="Inter"/>
              <a:buChar char="●"/>
            </a:pPr>
            <a:r>
              <a:rPr lang="en" sz="850">
                <a:solidFill>
                  <a:srgbClr val="333333"/>
                </a:solidFill>
                <a:highlight>
                  <a:srgbClr val="FFFFFF"/>
                </a:highlight>
                <a:latin typeface="Inter"/>
                <a:ea typeface="Inter"/>
                <a:cs typeface="Inter"/>
                <a:sym typeface="Inter"/>
              </a:rPr>
              <a:t>Insurance: Lacks private health insurance.</a:t>
            </a:r>
            <a:endParaRPr sz="850">
              <a:solidFill>
                <a:srgbClr val="333333"/>
              </a:solidFill>
              <a:highlight>
                <a:srgbClr val="FFFFFF"/>
              </a:highlight>
              <a:latin typeface="Inter"/>
              <a:ea typeface="Inter"/>
              <a:cs typeface="Inter"/>
              <a:sym typeface="Inter"/>
            </a:endParaRPr>
          </a:p>
          <a:p>
            <a:pPr indent="-282575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850"/>
              <a:buFont typeface="Inter"/>
              <a:buChar char="●"/>
            </a:pPr>
            <a:r>
              <a:rPr lang="en" sz="850">
                <a:solidFill>
                  <a:srgbClr val="333333"/>
                </a:solidFill>
                <a:highlight>
                  <a:srgbClr val="FFFFFF"/>
                </a:highlight>
                <a:latin typeface="Inter"/>
                <a:ea typeface="Inter"/>
                <a:cs typeface="Inter"/>
                <a:sym typeface="Inter"/>
              </a:rPr>
              <a:t>Gender: More females than males.</a:t>
            </a:r>
            <a:endParaRPr sz="850">
              <a:solidFill>
                <a:srgbClr val="333333"/>
              </a:solidFill>
              <a:highlight>
                <a:srgbClr val="FFFFFF"/>
              </a:highlight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rgbClr val="333333"/>
              </a:solidFill>
              <a:highlight>
                <a:srgbClr val="FFFFFF"/>
              </a:highlight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60" name="Google Shape;560;p47"/>
          <p:cNvSpPr/>
          <p:nvPr/>
        </p:nvSpPr>
        <p:spPr>
          <a:xfrm>
            <a:off x="6498700" y="2809275"/>
            <a:ext cx="2645300" cy="2037625"/>
          </a:xfrm>
          <a:prstGeom prst="flowChartProcess">
            <a:avLst/>
          </a:prstGeom>
          <a:solidFill>
            <a:schemeClr val="accent3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561" name="Google Shape;561;p47"/>
          <p:cNvSpPr txBox="1"/>
          <p:nvPr>
            <p:ph idx="5" type="subTitle"/>
          </p:nvPr>
        </p:nvSpPr>
        <p:spPr>
          <a:xfrm>
            <a:off x="6167175" y="661450"/>
            <a:ext cx="2805600" cy="4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82575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850"/>
              <a:buFont typeface="Inter"/>
              <a:buChar char="●"/>
            </a:pPr>
            <a:r>
              <a:rPr lang="en" sz="850">
                <a:solidFill>
                  <a:srgbClr val="333333"/>
                </a:solidFill>
                <a:highlight>
                  <a:srgbClr val="FFFFFF"/>
                </a:highlight>
                <a:latin typeface="Inter"/>
                <a:ea typeface="Inter"/>
                <a:cs typeface="Inter"/>
                <a:sym typeface="Inter"/>
              </a:rPr>
              <a:t>Age: Older individuals, but not as old as Cluster 1.</a:t>
            </a:r>
            <a:endParaRPr sz="850">
              <a:solidFill>
                <a:srgbClr val="333333"/>
              </a:solidFill>
              <a:highlight>
                <a:srgbClr val="FFFFFF"/>
              </a:highlight>
              <a:latin typeface="Inter"/>
              <a:ea typeface="Inter"/>
              <a:cs typeface="Inter"/>
              <a:sym typeface="Inter"/>
            </a:endParaRPr>
          </a:p>
          <a:p>
            <a:pPr indent="-282575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850"/>
              <a:buFont typeface="Inter"/>
              <a:buChar char="●"/>
            </a:pPr>
            <a:r>
              <a:rPr lang="en" sz="850">
                <a:solidFill>
                  <a:srgbClr val="333333"/>
                </a:solidFill>
                <a:highlight>
                  <a:srgbClr val="FFFFFF"/>
                </a:highlight>
                <a:latin typeface="Inter"/>
                <a:ea typeface="Inter"/>
                <a:cs typeface="Inter"/>
                <a:sym typeface="Inter"/>
              </a:rPr>
              <a:t>Health: Many chronic conditions (chcond1 and chcond2).</a:t>
            </a:r>
            <a:endParaRPr sz="850">
              <a:solidFill>
                <a:srgbClr val="333333"/>
              </a:solidFill>
              <a:highlight>
                <a:srgbClr val="FFFFFF"/>
              </a:highlight>
              <a:latin typeface="Inter"/>
              <a:ea typeface="Inter"/>
              <a:cs typeface="Inter"/>
              <a:sym typeface="Inter"/>
            </a:endParaRPr>
          </a:p>
          <a:p>
            <a:pPr indent="-282575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850"/>
              <a:buFont typeface="Inter"/>
              <a:buChar char="●"/>
            </a:pPr>
            <a:r>
              <a:rPr lang="en" sz="850">
                <a:solidFill>
                  <a:srgbClr val="333333"/>
                </a:solidFill>
                <a:highlight>
                  <a:srgbClr val="FFFFFF"/>
                </a:highlight>
                <a:latin typeface="Inter"/>
                <a:ea typeface="Inter"/>
                <a:cs typeface="Inter"/>
                <a:sym typeface="Inter"/>
              </a:rPr>
              <a:t>Healthcare Utilization: Moderate hospadmi and higher hospdays.</a:t>
            </a:r>
            <a:endParaRPr sz="850">
              <a:solidFill>
                <a:srgbClr val="333333"/>
              </a:solidFill>
              <a:highlight>
                <a:srgbClr val="FFFFFF"/>
              </a:highlight>
              <a:latin typeface="Inter"/>
              <a:ea typeface="Inter"/>
              <a:cs typeface="Inter"/>
              <a:sym typeface="Inter"/>
            </a:endParaRPr>
          </a:p>
          <a:p>
            <a:pPr indent="-282575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850"/>
              <a:buFont typeface="Inter"/>
              <a:buChar char="●"/>
            </a:pPr>
            <a:r>
              <a:rPr lang="en" sz="850">
                <a:solidFill>
                  <a:srgbClr val="333333"/>
                </a:solidFill>
                <a:highlight>
                  <a:srgbClr val="FFFFFF"/>
                </a:highlight>
                <a:latin typeface="Inter"/>
                <a:ea typeface="Inter"/>
                <a:cs typeface="Inter"/>
                <a:sym typeface="Inter"/>
              </a:rPr>
              <a:t>Income: Lower income, which may impact their healthcare options.</a:t>
            </a:r>
            <a:endParaRPr sz="850">
              <a:solidFill>
                <a:srgbClr val="333333"/>
              </a:solidFill>
              <a:highlight>
                <a:srgbClr val="FFFFFF"/>
              </a:highlight>
              <a:latin typeface="Inter"/>
              <a:ea typeface="Inter"/>
              <a:cs typeface="Inter"/>
              <a:sym typeface="Inter"/>
            </a:endParaRPr>
          </a:p>
          <a:p>
            <a:pPr indent="-282575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850"/>
              <a:buFont typeface="Inter"/>
              <a:buChar char="●"/>
            </a:pPr>
            <a:r>
              <a:rPr lang="en" sz="850">
                <a:solidFill>
                  <a:srgbClr val="333333"/>
                </a:solidFill>
                <a:highlight>
                  <a:srgbClr val="FFFFFF"/>
                </a:highlight>
                <a:latin typeface="Inter"/>
                <a:ea typeface="Inter"/>
                <a:cs typeface="Inter"/>
                <a:sym typeface="Inter"/>
              </a:rPr>
              <a:t>Insurance: Some with private health insurance.</a:t>
            </a:r>
            <a:endParaRPr sz="850">
              <a:solidFill>
                <a:srgbClr val="333333"/>
              </a:solidFill>
              <a:highlight>
                <a:srgbClr val="FFFFFF"/>
              </a:highlight>
              <a:latin typeface="Inter"/>
              <a:ea typeface="Inter"/>
              <a:cs typeface="Inter"/>
              <a:sym typeface="Inter"/>
            </a:endParaRPr>
          </a:p>
          <a:p>
            <a:pPr indent="-282575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850"/>
              <a:buFont typeface="Inter"/>
              <a:buChar char="●"/>
            </a:pPr>
            <a:r>
              <a:rPr lang="en" sz="850">
                <a:solidFill>
                  <a:srgbClr val="333333"/>
                </a:solidFill>
                <a:highlight>
                  <a:srgbClr val="FFFFFF"/>
                </a:highlight>
                <a:latin typeface="Inter"/>
                <a:ea typeface="Inter"/>
                <a:cs typeface="Inter"/>
                <a:sym typeface="Inter"/>
              </a:rPr>
              <a:t>Gender: A higher proportion of females.</a:t>
            </a:r>
            <a:endParaRPr sz="850">
              <a:solidFill>
                <a:srgbClr val="333333"/>
              </a:solidFill>
              <a:highlight>
                <a:srgbClr val="FFFFFF"/>
              </a:highlight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6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62" name="Google Shape;562;p47"/>
          <p:cNvSpPr txBox="1"/>
          <p:nvPr>
            <p:ph idx="6" type="subTitle"/>
          </p:nvPr>
        </p:nvSpPr>
        <p:spPr>
          <a:xfrm>
            <a:off x="6260326" y="3339125"/>
            <a:ext cx="29778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76225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750"/>
              <a:buFont typeface="Inter"/>
              <a:buChar char="●"/>
            </a:pPr>
            <a:r>
              <a:rPr lang="en" sz="750">
                <a:solidFill>
                  <a:srgbClr val="333333"/>
                </a:solidFill>
                <a:highlight>
                  <a:schemeClr val="accent3"/>
                </a:highlight>
                <a:latin typeface="Inter"/>
                <a:ea typeface="Inter"/>
                <a:cs typeface="Inter"/>
                <a:sym typeface="Inter"/>
              </a:rPr>
              <a:t>Age: Younger, but with health issues.</a:t>
            </a:r>
            <a:endParaRPr sz="750">
              <a:solidFill>
                <a:srgbClr val="333333"/>
              </a:solidFill>
              <a:highlight>
                <a:schemeClr val="accent3"/>
              </a:highlight>
              <a:latin typeface="Inter"/>
              <a:ea typeface="Inter"/>
              <a:cs typeface="Inter"/>
              <a:sym typeface="Inter"/>
            </a:endParaRPr>
          </a:p>
          <a:p>
            <a:pPr indent="-276225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750"/>
              <a:buFont typeface="Inter"/>
              <a:buChar char="●"/>
            </a:pPr>
            <a:r>
              <a:rPr lang="en" sz="750">
                <a:solidFill>
                  <a:srgbClr val="333333"/>
                </a:solidFill>
                <a:highlight>
                  <a:schemeClr val="accent3"/>
                </a:highlight>
                <a:latin typeface="Inter"/>
                <a:ea typeface="Inter"/>
                <a:cs typeface="Inter"/>
                <a:sym typeface="Inter"/>
              </a:rPr>
              <a:t>Health: Moderate actdays, some chronic conditions.</a:t>
            </a:r>
            <a:endParaRPr sz="750">
              <a:solidFill>
                <a:srgbClr val="333333"/>
              </a:solidFill>
              <a:highlight>
                <a:schemeClr val="accent3"/>
              </a:highlight>
              <a:latin typeface="Inter"/>
              <a:ea typeface="Inter"/>
              <a:cs typeface="Inter"/>
              <a:sym typeface="Inter"/>
            </a:endParaRPr>
          </a:p>
          <a:p>
            <a:pPr indent="-276225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750"/>
              <a:buFont typeface="Inter"/>
              <a:buChar char="●"/>
            </a:pPr>
            <a:r>
              <a:rPr lang="en" sz="750">
                <a:solidFill>
                  <a:srgbClr val="333333"/>
                </a:solidFill>
                <a:highlight>
                  <a:schemeClr val="accent3"/>
                </a:highlight>
                <a:latin typeface="Inter"/>
                <a:ea typeface="Inter"/>
                <a:cs typeface="Inter"/>
                <a:sym typeface="Inter"/>
              </a:rPr>
              <a:t>Healthcare Utilization: Low to moderate hospadmi and hospdays.</a:t>
            </a:r>
            <a:endParaRPr sz="750">
              <a:solidFill>
                <a:srgbClr val="333333"/>
              </a:solidFill>
              <a:highlight>
                <a:schemeClr val="accent3"/>
              </a:highlight>
              <a:latin typeface="Inter"/>
              <a:ea typeface="Inter"/>
              <a:cs typeface="Inter"/>
              <a:sym typeface="Inter"/>
            </a:endParaRPr>
          </a:p>
          <a:p>
            <a:pPr indent="-276225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750"/>
              <a:buFont typeface="Inter"/>
              <a:buChar char="●"/>
            </a:pPr>
            <a:r>
              <a:rPr lang="en" sz="750">
                <a:solidFill>
                  <a:srgbClr val="333333"/>
                </a:solidFill>
                <a:highlight>
                  <a:schemeClr val="accent3"/>
                </a:highlight>
                <a:latin typeface="Inter"/>
                <a:ea typeface="Inter"/>
                <a:cs typeface="Inter"/>
                <a:sym typeface="Inter"/>
              </a:rPr>
              <a:t>Income: Low income, suggesting economic challenges.</a:t>
            </a:r>
            <a:endParaRPr sz="750">
              <a:solidFill>
                <a:srgbClr val="333333"/>
              </a:solidFill>
              <a:highlight>
                <a:schemeClr val="accent3"/>
              </a:highlight>
              <a:latin typeface="Inter"/>
              <a:ea typeface="Inter"/>
              <a:cs typeface="Inter"/>
              <a:sym typeface="Inter"/>
            </a:endParaRPr>
          </a:p>
          <a:p>
            <a:pPr indent="-276225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750"/>
              <a:buFont typeface="Inter"/>
              <a:buChar char="●"/>
            </a:pPr>
            <a:r>
              <a:rPr lang="en" sz="750">
                <a:solidFill>
                  <a:srgbClr val="333333"/>
                </a:solidFill>
                <a:highlight>
                  <a:schemeClr val="accent3"/>
                </a:highlight>
                <a:latin typeface="Inter"/>
                <a:ea typeface="Inter"/>
                <a:cs typeface="Inter"/>
                <a:sym typeface="Inter"/>
              </a:rPr>
              <a:t>Insurance: Lacks private health insurance, possibly relying on public assistance (freepoor).</a:t>
            </a:r>
            <a:endParaRPr sz="750">
              <a:solidFill>
                <a:srgbClr val="333333"/>
              </a:solidFill>
              <a:highlight>
                <a:schemeClr val="accent3"/>
              </a:highlight>
              <a:latin typeface="Inter"/>
              <a:ea typeface="Inter"/>
              <a:cs typeface="Inter"/>
              <a:sym typeface="Inter"/>
            </a:endParaRPr>
          </a:p>
          <a:p>
            <a:pPr indent="-276225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750"/>
              <a:buFont typeface="Inter"/>
              <a:buChar char="●"/>
            </a:pPr>
            <a:r>
              <a:rPr lang="en" sz="750">
                <a:solidFill>
                  <a:srgbClr val="333333"/>
                </a:solidFill>
                <a:highlight>
                  <a:schemeClr val="accent3"/>
                </a:highlight>
                <a:latin typeface="Inter"/>
                <a:ea typeface="Inter"/>
                <a:cs typeface="Inter"/>
                <a:sym typeface="Inter"/>
              </a:rPr>
              <a:t>Gender: Balanced gender distribution.</a:t>
            </a:r>
            <a:endParaRPr sz="750">
              <a:solidFill>
                <a:srgbClr val="333333"/>
              </a:solidFill>
              <a:highlight>
                <a:schemeClr val="accent3"/>
              </a:highlight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600">
              <a:highlight>
                <a:schemeClr val="accent3"/>
              </a:highlight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63" name="Google Shape;563;p47"/>
          <p:cNvSpPr txBox="1"/>
          <p:nvPr>
            <p:ph idx="7" type="subTitle"/>
          </p:nvPr>
        </p:nvSpPr>
        <p:spPr>
          <a:xfrm>
            <a:off x="185727" y="384725"/>
            <a:ext cx="19842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333333"/>
                </a:solidFill>
                <a:highlight>
                  <a:srgbClr val="FFFFFF"/>
                </a:highlight>
                <a:latin typeface="Inter"/>
                <a:ea typeface="Inter"/>
                <a:cs typeface="Inter"/>
                <a:sym typeface="Inter"/>
              </a:rPr>
              <a:t> </a:t>
            </a:r>
            <a:r>
              <a:rPr b="1" lang="en" sz="950">
                <a:highlight>
                  <a:srgbClr val="FFFFFF"/>
                </a:highlight>
                <a:latin typeface="Inter"/>
                <a:ea typeface="Inter"/>
                <a:cs typeface="Inter"/>
                <a:sym typeface="Inter"/>
              </a:rPr>
              <a:t>“The Healthy Young Adults”</a:t>
            </a:r>
            <a:endParaRPr b="1" sz="23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64" name="Google Shape;564;p47"/>
          <p:cNvSpPr txBox="1"/>
          <p:nvPr>
            <p:ph idx="8" type="subTitle"/>
          </p:nvPr>
        </p:nvSpPr>
        <p:spPr>
          <a:xfrm>
            <a:off x="3579900" y="1154050"/>
            <a:ext cx="19842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50">
                <a:highlight>
                  <a:schemeClr val="accent3"/>
                </a:highlight>
                <a:latin typeface="Inter"/>
                <a:ea typeface="Inter"/>
                <a:cs typeface="Inter"/>
                <a:sym typeface="Inter"/>
              </a:rPr>
              <a:t>“The Stable Middle-Aged”</a:t>
            </a:r>
            <a:endParaRPr b="1">
              <a:highlight>
                <a:schemeClr val="accent3"/>
              </a:highlight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65" name="Google Shape;565;p47"/>
          <p:cNvSpPr txBox="1"/>
          <p:nvPr>
            <p:ph idx="9" type="subTitle"/>
          </p:nvPr>
        </p:nvSpPr>
        <p:spPr>
          <a:xfrm>
            <a:off x="6620775" y="277350"/>
            <a:ext cx="23520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50">
                <a:highlight>
                  <a:srgbClr val="FFFFFF"/>
                </a:highlight>
                <a:latin typeface="Inter"/>
                <a:ea typeface="Inter"/>
                <a:cs typeface="Inter"/>
                <a:sym typeface="Inter"/>
              </a:rPr>
              <a:t>“The Aging with Care Needs”</a:t>
            </a:r>
            <a:endParaRPr b="1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66" name="Google Shape;566;p47"/>
          <p:cNvSpPr txBox="1"/>
          <p:nvPr>
            <p:ph idx="13" type="subTitle"/>
          </p:nvPr>
        </p:nvSpPr>
        <p:spPr>
          <a:xfrm>
            <a:off x="298050" y="3339119"/>
            <a:ext cx="19860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333333"/>
              </a:solidFill>
              <a:highlight>
                <a:srgbClr val="FFFFFF"/>
              </a:highlight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50">
                <a:highlight>
                  <a:schemeClr val="accent3"/>
                </a:highlight>
                <a:latin typeface="Inter"/>
                <a:ea typeface="Inter"/>
                <a:cs typeface="Inter"/>
                <a:sym typeface="Inter"/>
              </a:rPr>
              <a:t>“The High-Needs Elderly”</a:t>
            </a:r>
            <a:endParaRPr b="1" sz="1050">
              <a:highlight>
                <a:schemeClr val="accent3"/>
              </a:highlight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7" name="Google Shape;567;p47"/>
          <p:cNvSpPr txBox="1"/>
          <p:nvPr>
            <p:ph idx="14" type="subTitle"/>
          </p:nvPr>
        </p:nvSpPr>
        <p:spPr>
          <a:xfrm>
            <a:off x="3540863" y="2959290"/>
            <a:ext cx="19842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50">
                <a:highlight>
                  <a:schemeClr val="lt1"/>
                </a:highlight>
                <a:latin typeface="Inter"/>
                <a:ea typeface="Inter"/>
                <a:cs typeface="Inter"/>
                <a:sym typeface="Inter"/>
              </a:rPr>
              <a:t> “The Young and Occasionally Unwell”</a:t>
            </a:r>
            <a:endParaRPr b="1">
              <a:highlight>
                <a:schemeClr val="lt1"/>
              </a:highlight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68" name="Google Shape;568;p47"/>
          <p:cNvSpPr txBox="1"/>
          <p:nvPr>
            <p:ph idx="15" type="subTitle"/>
          </p:nvPr>
        </p:nvSpPr>
        <p:spPr>
          <a:xfrm>
            <a:off x="6620775" y="2846525"/>
            <a:ext cx="22569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50">
                <a:solidFill>
                  <a:srgbClr val="333333"/>
                </a:solidFill>
                <a:highlight>
                  <a:schemeClr val="accent3"/>
                </a:highlight>
                <a:latin typeface="Inter"/>
                <a:ea typeface="Inter"/>
                <a:cs typeface="Inter"/>
                <a:sym typeface="Inter"/>
              </a:rPr>
              <a:t> “The Economically Disadvantaged”</a:t>
            </a:r>
            <a:endParaRPr b="1">
              <a:highlight>
                <a:schemeClr val="accent3"/>
              </a:highlight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69" name="Google Shape;569;p47"/>
          <p:cNvSpPr txBox="1"/>
          <p:nvPr/>
        </p:nvSpPr>
        <p:spPr>
          <a:xfrm>
            <a:off x="3024157" y="422450"/>
            <a:ext cx="3095700" cy="38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rPr>
              <a:t>From centroids to Cluster Profiling</a:t>
            </a:r>
            <a:endParaRPr>
              <a:solidFill>
                <a:schemeClr val="dk2"/>
              </a:solidFill>
              <a:latin typeface="Hind"/>
              <a:ea typeface="Hind"/>
              <a:cs typeface="Hind"/>
              <a:sym typeface="Hind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48"/>
          <p:cNvSpPr txBox="1"/>
          <p:nvPr>
            <p:ph type="title"/>
          </p:nvPr>
        </p:nvSpPr>
        <p:spPr>
          <a:xfrm>
            <a:off x="1319100" y="989650"/>
            <a:ext cx="6505800" cy="279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/>
              <a:t>Visualization, Dim. Reduction, and Clustering</a:t>
            </a:r>
            <a:endParaRPr sz="46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9" name="Google Shape;579;p49"/>
          <p:cNvPicPr preferRelativeResize="0"/>
          <p:nvPr/>
        </p:nvPicPr>
        <p:blipFill rotWithShape="1">
          <a:blip r:embed="rId3">
            <a:alphaModFix/>
          </a:blip>
          <a:srcRect b="0" l="0" r="1048" t="1048"/>
          <a:stretch/>
        </p:blipFill>
        <p:spPr>
          <a:xfrm flipH="1">
            <a:off x="8045750" y="4483375"/>
            <a:ext cx="449050" cy="660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" name="Google Shape;580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32087" y="292025"/>
            <a:ext cx="7079816" cy="227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1" name="Google Shape;581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32050" y="2571750"/>
            <a:ext cx="7079900" cy="227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5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Dim. Reduction</a:t>
            </a:r>
            <a:endParaRPr/>
          </a:p>
        </p:txBody>
      </p:sp>
      <p:pic>
        <p:nvPicPr>
          <p:cNvPr id="587" name="Google Shape;587;p50"/>
          <p:cNvPicPr preferRelativeResize="0"/>
          <p:nvPr/>
        </p:nvPicPr>
        <p:blipFill rotWithShape="1">
          <a:blip r:embed="rId3">
            <a:alphaModFix/>
          </a:blip>
          <a:srcRect b="0" l="0" r="1048" t="1048"/>
          <a:stretch/>
        </p:blipFill>
        <p:spPr>
          <a:xfrm flipH="1">
            <a:off x="8817400" y="1119775"/>
            <a:ext cx="449050" cy="660124"/>
          </a:xfrm>
          <a:prstGeom prst="rect">
            <a:avLst/>
          </a:prstGeom>
          <a:noFill/>
          <a:ln>
            <a:noFill/>
          </a:ln>
        </p:spPr>
      </p:pic>
      <p:sp>
        <p:nvSpPr>
          <p:cNvPr id="588" name="Google Shape;588;p50"/>
          <p:cNvSpPr txBox="1"/>
          <p:nvPr/>
        </p:nvSpPr>
        <p:spPr>
          <a:xfrm>
            <a:off x="1315175" y="1582125"/>
            <a:ext cx="5976900" cy="23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/>
              <a:t>2 Methods were tried:</a:t>
            </a:r>
            <a:endParaRPr sz="1300"/>
          </a:p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AutoNum type="arabicPeriod"/>
            </a:pPr>
            <a:r>
              <a:rPr b="1" lang="en" sz="1300"/>
              <a:t>PCA</a:t>
            </a:r>
            <a:endParaRPr b="1" sz="1300"/>
          </a:p>
          <a:p>
            <a:pPr indent="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/>
              <a:t>PCA works very well for continuous data</a:t>
            </a:r>
            <a:r>
              <a:rPr lang="en" sz="1300"/>
              <a:t>, </a:t>
            </a:r>
            <a:r>
              <a:rPr lang="en" sz="1300"/>
              <a:t>but our dataset is all categorical variables.</a:t>
            </a:r>
            <a:endParaRPr sz="1300"/>
          </a:p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AutoNum type="arabicPeriod"/>
            </a:pPr>
            <a:r>
              <a:rPr b="1" lang="en" sz="1300"/>
              <a:t>MCA</a:t>
            </a:r>
            <a:endParaRPr sz="1300"/>
          </a:p>
          <a:p>
            <a:pPr indent="0" lvl="0" marL="9144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300"/>
              <a:t>Multiple </a:t>
            </a:r>
            <a:r>
              <a:rPr lang="en" sz="1300"/>
              <a:t>correspondence</a:t>
            </a:r>
            <a:r>
              <a:rPr lang="en" sz="1300"/>
              <a:t> analysis. Like PCA but for categorical data. </a:t>
            </a:r>
            <a:endParaRPr sz="1600">
              <a:solidFill>
                <a:schemeClr val="dk2"/>
              </a:solidFill>
              <a:latin typeface="Hind"/>
              <a:ea typeface="Hind"/>
              <a:cs typeface="Hind"/>
              <a:sym typeface="Hind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" name="Google Shape;593;p51"/>
          <p:cNvPicPr preferRelativeResize="0"/>
          <p:nvPr/>
        </p:nvPicPr>
        <p:blipFill rotWithShape="1">
          <a:blip r:embed="rId3">
            <a:alphaModFix/>
          </a:blip>
          <a:srcRect b="0" l="0" r="1048" t="1048"/>
          <a:stretch/>
        </p:blipFill>
        <p:spPr>
          <a:xfrm flipH="1">
            <a:off x="1" y="4743300"/>
            <a:ext cx="272225" cy="4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4" name="Google Shape;594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3025" y="936912"/>
            <a:ext cx="4359574" cy="3269675"/>
          </a:xfrm>
          <a:prstGeom prst="rect">
            <a:avLst/>
          </a:prstGeom>
          <a:noFill/>
          <a:ln>
            <a:noFill/>
          </a:ln>
        </p:spPr>
      </p:pic>
      <p:sp>
        <p:nvSpPr>
          <p:cNvPr id="595" name="Google Shape;595;p51"/>
          <p:cNvSpPr txBox="1"/>
          <p:nvPr/>
        </p:nvSpPr>
        <p:spPr>
          <a:xfrm>
            <a:off x="4635650" y="1905100"/>
            <a:ext cx="3750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rPr>
              <a:t>PCA has issues with </a:t>
            </a:r>
            <a:r>
              <a:rPr lang="en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rPr>
              <a:t>categorical</a:t>
            </a:r>
            <a:r>
              <a:rPr lang="en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rPr>
              <a:t> data</a:t>
            </a:r>
            <a:endParaRPr>
              <a:solidFill>
                <a:schemeClr val="dk2"/>
              </a:solidFill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596" name="Google Shape;596;p51"/>
          <p:cNvSpPr txBox="1"/>
          <p:nvPr/>
        </p:nvSpPr>
        <p:spPr>
          <a:xfrm>
            <a:off x="4720300" y="2407075"/>
            <a:ext cx="37503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"/>
              <a:buChar char="-"/>
            </a:pPr>
            <a:r>
              <a:rPr lang="en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rPr>
              <a:t>We can </a:t>
            </a:r>
            <a:r>
              <a:rPr lang="en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rPr>
              <a:t>still </a:t>
            </a:r>
            <a:r>
              <a:rPr lang="en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rPr>
              <a:t>clearly see that some points with high amounts of doctors visits do stand out. </a:t>
            </a:r>
            <a:endParaRPr>
              <a:solidFill>
                <a:schemeClr val="dk2"/>
              </a:solidFill>
              <a:latin typeface="Hind"/>
              <a:ea typeface="Hind"/>
              <a:cs typeface="Hind"/>
              <a:sym typeface="Hin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"/>
              <a:buChar char="-"/>
            </a:pPr>
            <a:r>
              <a:rPr lang="en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rPr>
              <a:t>Doctors visits are not included in the down-projection.</a:t>
            </a:r>
            <a:endParaRPr>
              <a:solidFill>
                <a:schemeClr val="dk2"/>
              </a:solidFill>
              <a:latin typeface="Hind"/>
              <a:ea typeface="Hind"/>
              <a:cs typeface="Hind"/>
              <a:sym typeface="Hind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5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MCA</a:t>
            </a:r>
            <a:endParaRPr/>
          </a:p>
        </p:txBody>
      </p:sp>
      <p:pic>
        <p:nvPicPr>
          <p:cNvPr id="602" name="Google Shape;602;p52"/>
          <p:cNvPicPr preferRelativeResize="0"/>
          <p:nvPr/>
        </p:nvPicPr>
        <p:blipFill rotWithShape="1">
          <a:blip r:embed="rId3">
            <a:alphaModFix/>
          </a:blip>
          <a:srcRect b="0" l="0" r="1048" t="1048"/>
          <a:stretch/>
        </p:blipFill>
        <p:spPr>
          <a:xfrm flipH="1">
            <a:off x="8817400" y="1119775"/>
            <a:ext cx="449050" cy="660124"/>
          </a:xfrm>
          <a:prstGeom prst="rect">
            <a:avLst/>
          </a:prstGeom>
          <a:noFill/>
          <a:ln>
            <a:noFill/>
          </a:ln>
        </p:spPr>
      </p:pic>
      <p:sp>
        <p:nvSpPr>
          <p:cNvPr id="603" name="Google Shape;603;p52"/>
          <p:cNvSpPr txBox="1"/>
          <p:nvPr/>
        </p:nvSpPr>
        <p:spPr>
          <a:xfrm>
            <a:off x="683550" y="1112625"/>
            <a:ext cx="4469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rPr>
              <a:t>How does MCA work?</a:t>
            </a:r>
            <a:endParaRPr>
              <a:solidFill>
                <a:schemeClr val="dk2"/>
              </a:solidFill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604" name="Google Shape;604;p52"/>
          <p:cNvSpPr/>
          <p:nvPr/>
        </p:nvSpPr>
        <p:spPr>
          <a:xfrm>
            <a:off x="2602500" y="2649300"/>
            <a:ext cx="3939000" cy="854400"/>
          </a:xfrm>
          <a:prstGeom prst="horizontalScroll">
            <a:avLst>
              <a:gd fmla="val 125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Hind"/>
                <a:ea typeface="Hind"/>
                <a:cs typeface="Hind"/>
                <a:sym typeface="Hind"/>
              </a:rPr>
              <a:t>The </a:t>
            </a:r>
            <a:r>
              <a:rPr i="1" lang="en">
                <a:solidFill>
                  <a:schemeClr val="lt1"/>
                </a:solidFill>
                <a:latin typeface="Hind"/>
                <a:ea typeface="Hind"/>
                <a:cs typeface="Hind"/>
                <a:sym typeface="Hind"/>
              </a:rPr>
              <a:t>indicator matrix </a:t>
            </a:r>
            <a:r>
              <a:rPr lang="en">
                <a:solidFill>
                  <a:schemeClr val="lt1"/>
                </a:solidFill>
                <a:latin typeface="Hind"/>
                <a:ea typeface="Hind"/>
                <a:cs typeface="Hind"/>
                <a:sym typeface="Hind"/>
              </a:rPr>
              <a:t>is the one-hot encoding of the dataset.</a:t>
            </a:r>
            <a:endParaRPr>
              <a:solidFill>
                <a:schemeClr val="lt1"/>
              </a:solidFill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605" name="Google Shape;605;p52"/>
          <p:cNvSpPr txBox="1"/>
          <p:nvPr/>
        </p:nvSpPr>
        <p:spPr>
          <a:xfrm>
            <a:off x="683550" y="3699438"/>
            <a:ext cx="44691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rPr>
              <a:t>The method presented here is based on PCA, but there is much more theory around MCA than is presented here.</a:t>
            </a:r>
            <a:endParaRPr>
              <a:solidFill>
                <a:schemeClr val="dk2"/>
              </a:solidFill>
              <a:latin typeface="Hind"/>
              <a:ea typeface="Hind"/>
              <a:cs typeface="Hind"/>
              <a:sym typeface="Hi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Hind"/>
              <a:ea typeface="Hind"/>
              <a:cs typeface="Hind"/>
              <a:sym typeface="Hind"/>
            </a:endParaRPr>
          </a:p>
        </p:txBody>
      </p:sp>
      <p:cxnSp>
        <p:nvCxnSpPr>
          <p:cNvPr id="606" name="Google Shape;606;p52"/>
          <p:cNvCxnSpPr>
            <a:stCxn id="603" idx="1"/>
            <a:endCxn id="605" idx="1"/>
          </p:cNvCxnSpPr>
          <p:nvPr/>
        </p:nvCxnSpPr>
        <p:spPr>
          <a:xfrm>
            <a:off x="683550" y="1312725"/>
            <a:ext cx="0" cy="2910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607" name="Google Shape;607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7325" y="1512825"/>
            <a:ext cx="6315448" cy="998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5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Applying MCA</a:t>
            </a:r>
            <a:endParaRPr/>
          </a:p>
        </p:txBody>
      </p:sp>
      <p:pic>
        <p:nvPicPr>
          <p:cNvPr id="613" name="Google Shape;613;p53"/>
          <p:cNvPicPr preferRelativeResize="0"/>
          <p:nvPr/>
        </p:nvPicPr>
        <p:blipFill rotWithShape="1">
          <a:blip r:embed="rId3">
            <a:alphaModFix/>
          </a:blip>
          <a:srcRect b="0" l="0" r="1048" t="1048"/>
          <a:stretch/>
        </p:blipFill>
        <p:spPr>
          <a:xfrm flipH="1">
            <a:off x="-68575" y="401313"/>
            <a:ext cx="449050" cy="660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14" name="Google Shape;614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7700" y="1379250"/>
            <a:ext cx="3975426" cy="298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5" name="Google Shape;615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53325" y="1515450"/>
            <a:ext cx="3879501" cy="1267600"/>
          </a:xfrm>
          <a:prstGeom prst="rect">
            <a:avLst/>
          </a:prstGeom>
          <a:noFill/>
          <a:ln>
            <a:noFill/>
          </a:ln>
        </p:spPr>
      </p:pic>
      <p:sp>
        <p:nvSpPr>
          <p:cNvPr id="616" name="Google Shape;616;p53"/>
          <p:cNvSpPr txBox="1"/>
          <p:nvPr/>
        </p:nvSpPr>
        <p:spPr>
          <a:xfrm>
            <a:off x="4336125" y="2897250"/>
            <a:ext cx="3750300" cy="18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"/>
              <a:buChar char="-"/>
            </a:pPr>
            <a:r>
              <a:rPr lang="en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rPr>
              <a:t>A little </a:t>
            </a:r>
            <a:r>
              <a:rPr lang="en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rPr>
              <a:t>disappointing, as there’s no clear elbow in the graph.</a:t>
            </a:r>
            <a:endParaRPr>
              <a:solidFill>
                <a:schemeClr val="dk2"/>
              </a:solidFill>
              <a:latin typeface="Hind"/>
              <a:ea typeface="Hind"/>
              <a:cs typeface="Hind"/>
              <a:sym typeface="Hind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"/>
              <a:buChar char="-"/>
            </a:pPr>
            <a:r>
              <a:rPr lang="en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rPr>
              <a:t>Some variables get completely removed.</a:t>
            </a:r>
            <a:endParaRPr>
              <a:solidFill>
                <a:schemeClr val="dk2"/>
              </a:solidFill>
              <a:latin typeface="Hind"/>
              <a:ea typeface="Hind"/>
              <a:cs typeface="Hind"/>
              <a:sym typeface="Hind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"/>
              <a:buChar char="-"/>
            </a:pPr>
            <a:r>
              <a:rPr lang="en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rPr>
              <a:t>There are many components because the one-hot encoding introduces extra dimensions.</a:t>
            </a:r>
            <a:endParaRPr>
              <a:solidFill>
                <a:schemeClr val="dk2"/>
              </a:solidFill>
              <a:latin typeface="Hind"/>
              <a:ea typeface="Hind"/>
              <a:cs typeface="Hind"/>
              <a:sym typeface="Hin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36"/>
          <p:cNvSpPr txBox="1"/>
          <p:nvPr>
            <p:ph idx="1" type="subTitle"/>
          </p:nvPr>
        </p:nvSpPr>
        <p:spPr>
          <a:xfrm>
            <a:off x="3016500" y="64625"/>
            <a:ext cx="3111000" cy="3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/>
              <a:t>Abstract &amp; Dataset Overview</a:t>
            </a:r>
            <a:endParaRPr b="1" sz="1700"/>
          </a:p>
        </p:txBody>
      </p:sp>
      <p:pic>
        <p:nvPicPr>
          <p:cNvPr id="445" name="Google Shape;44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8261" y="154475"/>
            <a:ext cx="1279288" cy="995099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36"/>
          <p:cNvSpPr txBox="1"/>
          <p:nvPr/>
        </p:nvSpPr>
        <p:spPr>
          <a:xfrm>
            <a:off x="2181750" y="1197188"/>
            <a:ext cx="2839800" cy="9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Hind Medium"/>
              <a:buChar char="●"/>
            </a:pPr>
            <a:r>
              <a:rPr lang="en" sz="1100">
                <a:solidFill>
                  <a:schemeClr val="dk2"/>
                </a:solidFill>
                <a:latin typeface="Hind Medium"/>
                <a:ea typeface="Hind Medium"/>
                <a:cs typeface="Hind Medium"/>
                <a:sym typeface="Hind Medium"/>
              </a:rPr>
              <a:t>Initial data exploration</a:t>
            </a:r>
            <a:endParaRPr sz="1100">
              <a:solidFill>
                <a:schemeClr val="dk2"/>
              </a:solidFill>
              <a:latin typeface="Hind Medium"/>
              <a:ea typeface="Hind Medium"/>
              <a:cs typeface="Hind Medium"/>
              <a:sym typeface="Hind Medium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Hind Medium"/>
              <a:buChar char="●"/>
            </a:pPr>
            <a:r>
              <a:rPr lang="en" sz="1100">
                <a:solidFill>
                  <a:schemeClr val="dk2"/>
                </a:solidFill>
                <a:latin typeface="Hind Medium"/>
                <a:ea typeface="Hind Medium"/>
                <a:cs typeface="Hind Medium"/>
                <a:sym typeface="Hind Medium"/>
              </a:rPr>
              <a:t>Predicting the number of doctor/specialist consultations in the past 2 weeks</a:t>
            </a:r>
            <a:endParaRPr sz="1100">
              <a:solidFill>
                <a:schemeClr val="dk2"/>
              </a:solidFill>
              <a:latin typeface="Hind Medium"/>
              <a:ea typeface="Hind Medium"/>
              <a:cs typeface="Hind Medium"/>
              <a:sym typeface="Hind Medium"/>
            </a:endParaRPr>
          </a:p>
        </p:txBody>
      </p:sp>
      <p:sp>
        <p:nvSpPr>
          <p:cNvPr id="447" name="Google Shape;447;p36"/>
          <p:cNvSpPr txBox="1"/>
          <p:nvPr/>
        </p:nvSpPr>
        <p:spPr>
          <a:xfrm>
            <a:off x="5397425" y="725850"/>
            <a:ext cx="3577800" cy="26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rPr>
              <a:t>Methodologies:</a:t>
            </a:r>
            <a:endParaRPr sz="1300">
              <a:solidFill>
                <a:schemeClr val="dk2"/>
              </a:solidFill>
              <a:latin typeface="Hind"/>
              <a:ea typeface="Hind"/>
              <a:cs typeface="Hind"/>
              <a:sym typeface="Hind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Hind"/>
              <a:buChar char="●"/>
            </a:pPr>
            <a:r>
              <a:rPr lang="en" sz="1300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rPr>
              <a:t>Negative Binomial Regression</a:t>
            </a:r>
            <a:endParaRPr sz="1300">
              <a:solidFill>
                <a:schemeClr val="dk2"/>
              </a:solidFill>
              <a:latin typeface="Hind"/>
              <a:ea typeface="Hind"/>
              <a:cs typeface="Hind"/>
              <a:sym typeface="Hind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Hind"/>
              <a:buChar char="●"/>
            </a:pPr>
            <a:r>
              <a:rPr lang="en" sz="1300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rPr>
              <a:t>Zero-Inflated Poisson Regression</a:t>
            </a:r>
            <a:endParaRPr sz="1300">
              <a:solidFill>
                <a:schemeClr val="dk2"/>
              </a:solidFill>
              <a:latin typeface="Hind"/>
              <a:ea typeface="Hind"/>
              <a:cs typeface="Hind"/>
              <a:sym typeface="Hind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Hind"/>
              <a:buChar char="●"/>
            </a:pPr>
            <a:r>
              <a:rPr lang="en" sz="1300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rPr>
              <a:t>Zero-Inflated Negative Binomial Regression</a:t>
            </a:r>
            <a:endParaRPr sz="1300">
              <a:solidFill>
                <a:schemeClr val="dk2"/>
              </a:solidFill>
              <a:latin typeface="Hind"/>
              <a:ea typeface="Hind"/>
              <a:cs typeface="Hind"/>
              <a:sym typeface="Hind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Hind"/>
              <a:buChar char="●"/>
            </a:pPr>
            <a:r>
              <a:rPr lang="en" sz="1300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rPr>
              <a:t>Hurdle Poisson Regression</a:t>
            </a:r>
            <a:endParaRPr sz="1300">
              <a:solidFill>
                <a:schemeClr val="dk2"/>
              </a:solidFill>
              <a:latin typeface="Hind"/>
              <a:ea typeface="Hind"/>
              <a:cs typeface="Hind"/>
              <a:sym typeface="Hind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Hind"/>
              <a:buChar char="●"/>
            </a:pPr>
            <a:r>
              <a:rPr lang="en" sz="1300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rPr>
              <a:t>Hurdle Negative Binomial Regression</a:t>
            </a:r>
            <a:endParaRPr sz="1300">
              <a:solidFill>
                <a:schemeClr val="dk2"/>
              </a:solidFill>
              <a:latin typeface="Hind"/>
              <a:ea typeface="Hind"/>
              <a:cs typeface="Hind"/>
              <a:sym typeface="Hind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Hind"/>
              <a:buChar char="●"/>
            </a:pPr>
            <a:r>
              <a:rPr lang="en" sz="1300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rPr>
              <a:t>Logistic Regression</a:t>
            </a:r>
            <a:endParaRPr sz="1300">
              <a:solidFill>
                <a:schemeClr val="dk2"/>
              </a:solidFill>
              <a:latin typeface="Hind"/>
              <a:ea typeface="Hind"/>
              <a:cs typeface="Hind"/>
              <a:sym typeface="Hind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Hind"/>
              <a:buChar char="●"/>
            </a:pPr>
            <a:r>
              <a:rPr lang="en" sz="1300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rPr>
              <a:t>Random Forest</a:t>
            </a:r>
            <a:endParaRPr sz="1300">
              <a:solidFill>
                <a:schemeClr val="dk2"/>
              </a:solidFill>
              <a:latin typeface="Hind"/>
              <a:ea typeface="Hind"/>
              <a:cs typeface="Hind"/>
              <a:sym typeface="Hind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Hind"/>
              <a:buChar char="●"/>
            </a:pPr>
            <a:r>
              <a:rPr lang="en" sz="1300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rPr>
              <a:t>Naive Bayes</a:t>
            </a:r>
            <a:endParaRPr sz="1300">
              <a:solidFill>
                <a:schemeClr val="dk2"/>
              </a:solidFill>
              <a:latin typeface="Hind"/>
              <a:ea typeface="Hind"/>
              <a:cs typeface="Hind"/>
              <a:sym typeface="Hind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Hind"/>
              <a:buChar char="●"/>
            </a:pPr>
            <a:r>
              <a:rPr lang="en" sz="1300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rPr>
              <a:t>Neural Networks</a:t>
            </a:r>
            <a:endParaRPr sz="1300">
              <a:solidFill>
                <a:schemeClr val="dk2"/>
              </a:solidFill>
              <a:latin typeface="Hind"/>
              <a:ea typeface="Hind"/>
              <a:cs typeface="Hind"/>
              <a:sym typeface="Hind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Hind"/>
              <a:buChar char="●"/>
            </a:pPr>
            <a:r>
              <a:rPr lang="en" sz="1300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rPr>
              <a:t>K-Nearest Neighbors</a:t>
            </a:r>
            <a:endParaRPr sz="1300">
              <a:solidFill>
                <a:schemeClr val="dk2"/>
              </a:solidFill>
              <a:latin typeface="Hind"/>
              <a:ea typeface="Hind"/>
              <a:cs typeface="Hind"/>
              <a:sym typeface="Hind"/>
            </a:endParaRPr>
          </a:p>
        </p:txBody>
      </p:sp>
      <p:pic>
        <p:nvPicPr>
          <p:cNvPr id="448" name="Google Shape;448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21350" y="4171032"/>
            <a:ext cx="698240" cy="578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49" name="Google Shape;449;p36"/>
          <p:cNvPicPr preferRelativeResize="0"/>
          <p:nvPr/>
        </p:nvPicPr>
        <p:blipFill rotWithShape="1">
          <a:blip r:embed="rId5">
            <a:alphaModFix/>
          </a:blip>
          <a:srcRect b="29438" l="33493" r="33143" t="35046"/>
          <a:stretch/>
        </p:blipFill>
        <p:spPr>
          <a:xfrm>
            <a:off x="4572006" y="4171032"/>
            <a:ext cx="658651" cy="749014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50" name="Google Shape;450;p36"/>
          <p:cNvGraphicFramePr/>
          <p:nvPr/>
        </p:nvGraphicFramePr>
        <p:xfrm>
          <a:off x="1788575" y="21554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{83D7C836-13F9-4BED-A2B9-02E3FA490E96}</a:tableStyleId>
              </a:tblPr>
              <a:tblGrid>
                <a:gridCol w="1101350"/>
                <a:gridCol w="1101350"/>
                <a:gridCol w="1101350"/>
              </a:tblGrid>
              <a:tr h="7382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latin typeface="Amatic SC"/>
                          <a:ea typeface="Amatic SC"/>
                          <a:cs typeface="Amatic SC"/>
                          <a:sym typeface="Amatic SC"/>
                        </a:rPr>
                        <a:t>Individuals</a:t>
                      </a:r>
                      <a:endParaRPr b="1" sz="1800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latin typeface="Amatic SC"/>
                          <a:ea typeface="Amatic SC"/>
                          <a:cs typeface="Amatic SC"/>
                          <a:sym typeface="Amatic SC"/>
                        </a:rPr>
                        <a:t>Variables</a:t>
                      </a:r>
                      <a:endParaRPr b="1" sz="1800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latin typeface="Amatic SC"/>
                          <a:ea typeface="Amatic SC"/>
                          <a:cs typeface="Amatic SC"/>
                          <a:sym typeface="Amatic SC"/>
                        </a:rPr>
                        <a:t>Response Variable</a:t>
                      </a:r>
                      <a:endParaRPr b="1" sz="1800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</a:tr>
              <a:tr h="423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latin typeface="Amatic SC"/>
                          <a:ea typeface="Amatic SC"/>
                          <a:cs typeface="Amatic SC"/>
                          <a:sym typeface="Amatic SC"/>
                        </a:rPr>
                        <a:t>5190</a:t>
                      </a:r>
                      <a:endParaRPr b="1" sz="1800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latin typeface="Amatic SC"/>
                          <a:ea typeface="Amatic SC"/>
                          <a:cs typeface="Amatic SC"/>
                          <a:sym typeface="Amatic SC"/>
                        </a:rPr>
                        <a:t>19</a:t>
                      </a:r>
                      <a:endParaRPr b="1" sz="1800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latin typeface="Amatic SC"/>
                          <a:ea typeface="Amatic SC"/>
                          <a:cs typeface="Amatic SC"/>
                          <a:sym typeface="Amatic SC"/>
                        </a:rPr>
                        <a:t>"doctorco"</a:t>
                      </a:r>
                      <a:endParaRPr b="1" sz="1800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</a:tr>
            </a:tbl>
          </a:graphicData>
        </a:graphic>
      </p:graphicFrame>
      <p:cxnSp>
        <p:nvCxnSpPr>
          <p:cNvPr id="451" name="Google Shape;451;p36"/>
          <p:cNvCxnSpPr>
            <a:stCxn id="449" idx="3"/>
          </p:cNvCxnSpPr>
          <p:nvPr/>
        </p:nvCxnSpPr>
        <p:spPr>
          <a:xfrm flipH="1" rot="10800000">
            <a:off x="5230657" y="4404239"/>
            <a:ext cx="530700" cy="141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52" name="Google Shape;452;p36"/>
          <p:cNvSpPr txBox="1"/>
          <p:nvPr/>
        </p:nvSpPr>
        <p:spPr>
          <a:xfrm>
            <a:off x="5807275" y="3751225"/>
            <a:ext cx="3032100" cy="9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ind"/>
                <a:ea typeface="Hind"/>
                <a:cs typeface="Hind"/>
                <a:sym typeface="Hind"/>
              </a:rPr>
              <a:t>For the project it was used a </a:t>
            </a:r>
            <a:r>
              <a:rPr b="1" lang="en" sz="1000">
                <a:latin typeface="Hind"/>
                <a:ea typeface="Hind"/>
                <a:cs typeface="Hind"/>
                <a:sym typeface="Hind"/>
              </a:rPr>
              <a:t>dual-language strategy</a:t>
            </a:r>
            <a:r>
              <a:rPr lang="en" sz="1000">
                <a:latin typeface="Hind"/>
                <a:ea typeface="Hind"/>
                <a:cs typeface="Hind"/>
                <a:sym typeface="Hind"/>
              </a:rPr>
              <a:t>, combining R and Python to leverage the strengths of both. This approach enabled </a:t>
            </a:r>
            <a:r>
              <a:rPr b="1" lang="en" sz="1000">
                <a:latin typeface="Hind"/>
                <a:ea typeface="Hind"/>
                <a:cs typeface="Hind"/>
                <a:sym typeface="Hind"/>
              </a:rPr>
              <a:t>efficient handling</a:t>
            </a:r>
            <a:r>
              <a:rPr lang="en" sz="1000">
                <a:latin typeface="Hind"/>
                <a:ea typeface="Hind"/>
                <a:cs typeface="Hind"/>
                <a:sym typeface="Hind"/>
              </a:rPr>
              <a:t> of various stages of the project, from data preprocessing to complex modeling and deployment.</a:t>
            </a:r>
            <a:endParaRPr sz="1000">
              <a:latin typeface="Hind"/>
              <a:ea typeface="Hind"/>
              <a:cs typeface="Hind"/>
              <a:sym typeface="Hin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2"/>
              </a:solidFill>
              <a:latin typeface="Hind"/>
              <a:ea typeface="Hind"/>
              <a:cs typeface="Hind"/>
              <a:sym typeface="Hind"/>
            </a:endParaRPr>
          </a:p>
        </p:txBody>
      </p:sp>
      <p:pic>
        <p:nvPicPr>
          <p:cNvPr id="453" name="Google Shape;453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100" y="3209750"/>
            <a:ext cx="2068200" cy="1933748"/>
          </a:xfrm>
          <a:prstGeom prst="rect">
            <a:avLst/>
          </a:prstGeom>
          <a:noFill/>
          <a:ln>
            <a:noFill/>
          </a:ln>
        </p:spPr>
      </p:pic>
      <p:pic>
        <p:nvPicPr>
          <p:cNvPr id="454" name="Google Shape;454;p36"/>
          <p:cNvPicPr preferRelativeResize="0"/>
          <p:nvPr/>
        </p:nvPicPr>
        <p:blipFill rotWithShape="1">
          <a:blip r:embed="rId7">
            <a:alphaModFix/>
          </a:blip>
          <a:srcRect b="0" l="0" r="1048" t="1048"/>
          <a:stretch/>
        </p:blipFill>
        <p:spPr>
          <a:xfrm rot="-1067462">
            <a:off x="994250" y="3777698"/>
            <a:ext cx="215900" cy="2727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0" dist="0" endA="0" fadeDir="5400012" kx="0" rotWithShape="0" algn="bl" stPos="0" sy="-100000" ky="0"/>
          </a:effec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5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Plotting MCA</a:t>
            </a:r>
            <a:endParaRPr/>
          </a:p>
        </p:txBody>
      </p:sp>
      <p:pic>
        <p:nvPicPr>
          <p:cNvPr id="622" name="Google Shape;622;p54"/>
          <p:cNvPicPr preferRelativeResize="0"/>
          <p:nvPr/>
        </p:nvPicPr>
        <p:blipFill rotWithShape="1">
          <a:blip r:embed="rId3">
            <a:alphaModFix/>
          </a:blip>
          <a:srcRect b="0" l="0" r="1048" t="1048"/>
          <a:stretch/>
        </p:blipFill>
        <p:spPr>
          <a:xfrm flipH="1">
            <a:off x="8817400" y="1119775"/>
            <a:ext cx="449050" cy="660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23" name="Google Shape;623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170125"/>
            <a:ext cx="4685100" cy="4015800"/>
          </a:xfrm>
          <a:prstGeom prst="rect">
            <a:avLst/>
          </a:prstGeom>
          <a:noFill/>
          <a:ln>
            <a:noFill/>
          </a:ln>
        </p:spPr>
      </p:pic>
      <p:sp>
        <p:nvSpPr>
          <p:cNvPr id="624" name="Google Shape;624;p54"/>
          <p:cNvSpPr txBox="1"/>
          <p:nvPr/>
        </p:nvSpPr>
        <p:spPr>
          <a:xfrm>
            <a:off x="4505475" y="1876500"/>
            <a:ext cx="3750300" cy="13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"/>
              <a:buChar char="-"/>
            </a:pPr>
            <a:r>
              <a:rPr lang="en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rPr>
              <a:t>Doctors visits has not been included in the downprojection.</a:t>
            </a:r>
            <a:endParaRPr>
              <a:solidFill>
                <a:schemeClr val="dk2"/>
              </a:solidFill>
              <a:latin typeface="Hind"/>
              <a:ea typeface="Hind"/>
              <a:cs typeface="Hind"/>
              <a:sym typeface="Hind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dk2"/>
              </a:buClr>
              <a:buSzPts val="1400"/>
              <a:buFont typeface="Hind"/>
              <a:buChar char="-"/>
            </a:pPr>
            <a:r>
              <a:rPr lang="en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rPr>
              <a:t>We can see that values with a high number of doctors </a:t>
            </a:r>
            <a:r>
              <a:rPr lang="en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rPr>
              <a:t>visits</a:t>
            </a:r>
            <a:r>
              <a:rPr lang="en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rPr>
              <a:t> are slightly </a:t>
            </a:r>
            <a:r>
              <a:rPr lang="en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rPr>
              <a:t>separated</a:t>
            </a:r>
            <a:r>
              <a:rPr lang="en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rPr>
              <a:t>.</a:t>
            </a:r>
            <a:endParaRPr>
              <a:solidFill>
                <a:schemeClr val="dk2"/>
              </a:solidFill>
              <a:latin typeface="Hind"/>
              <a:ea typeface="Hind"/>
              <a:cs typeface="Hind"/>
              <a:sym typeface="Hind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9" name="Google Shape;629;p55"/>
          <p:cNvPicPr preferRelativeResize="0"/>
          <p:nvPr/>
        </p:nvPicPr>
        <p:blipFill rotWithShape="1">
          <a:blip r:embed="rId3">
            <a:alphaModFix/>
          </a:blip>
          <a:srcRect b="0" l="0" r="1048" t="1048"/>
          <a:stretch/>
        </p:blipFill>
        <p:spPr>
          <a:xfrm flipH="1">
            <a:off x="8817400" y="1119775"/>
            <a:ext cx="449050" cy="660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30" name="Google Shape;630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4363" y="0"/>
            <a:ext cx="771527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5" name="Google Shape;635;p56"/>
          <p:cNvPicPr preferRelativeResize="0"/>
          <p:nvPr/>
        </p:nvPicPr>
        <p:blipFill rotWithShape="1">
          <a:blip r:embed="rId3">
            <a:alphaModFix/>
          </a:blip>
          <a:srcRect b="0" l="0" r="1048" t="1048"/>
          <a:stretch/>
        </p:blipFill>
        <p:spPr>
          <a:xfrm flipH="1">
            <a:off x="8817400" y="1119775"/>
            <a:ext cx="449050" cy="660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36" name="Google Shape;636;p56"/>
          <p:cNvPicPr preferRelativeResize="0"/>
          <p:nvPr/>
        </p:nvPicPr>
        <p:blipFill rotWithShape="1">
          <a:blip r:embed="rId4">
            <a:alphaModFix/>
          </a:blip>
          <a:srcRect b="0" l="12633" r="0" t="0"/>
          <a:stretch/>
        </p:blipFill>
        <p:spPr>
          <a:xfrm>
            <a:off x="947925" y="235725"/>
            <a:ext cx="5247851" cy="4672050"/>
          </a:xfrm>
          <a:prstGeom prst="rect">
            <a:avLst/>
          </a:prstGeom>
          <a:noFill/>
          <a:ln>
            <a:noFill/>
          </a:ln>
        </p:spPr>
      </p:pic>
      <p:sp>
        <p:nvSpPr>
          <p:cNvPr id="637" name="Google Shape;637;p56"/>
          <p:cNvSpPr txBox="1"/>
          <p:nvPr/>
        </p:nvSpPr>
        <p:spPr>
          <a:xfrm>
            <a:off x="5735950" y="2019600"/>
            <a:ext cx="3255300" cy="110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rPr>
              <a:t>In 3D we can see that there do seem to be some clusters in the data. However, they don't seem to be strictly related to doctors visits.</a:t>
            </a:r>
            <a:endParaRPr>
              <a:solidFill>
                <a:schemeClr val="dk2"/>
              </a:solidFill>
              <a:latin typeface="Hind"/>
              <a:ea typeface="Hind"/>
              <a:cs typeface="Hind"/>
              <a:sym typeface="Hind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5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Exploring Other Variables</a:t>
            </a:r>
            <a:endParaRPr/>
          </a:p>
        </p:txBody>
      </p:sp>
      <p:pic>
        <p:nvPicPr>
          <p:cNvPr id="643" name="Google Shape;643;p57"/>
          <p:cNvPicPr preferRelativeResize="0"/>
          <p:nvPr/>
        </p:nvPicPr>
        <p:blipFill rotWithShape="1">
          <a:blip r:embed="rId3">
            <a:alphaModFix/>
          </a:blip>
          <a:srcRect b="0" l="0" r="1048" t="1048"/>
          <a:stretch/>
        </p:blipFill>
        <p:spPr>
          <a:xfrm flipH="1">
            <a:off x="8817400" y="1119775"/>
            <a:ext cx="449050" cy="660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44" name="Google Shape;644;p57"/>
          <p:cNvPicPr preferRelativeResize="0"/>
          <p:nvPr/>
        </p:nvPicPr>
        <p:blipFill rotWithShape="1">
          <a:blip r:embed="rId4">
            <a:alphaModFix/>
          </a:blip>
          <a:srcRect b="0" l="8134" r="9363" t="5258"/>
          <a:stretch/>
        </p:blipFill>
        <p:spPr>
          <a:xfrm>
            <a:off x="0" y="2226675"/>
            <a:ext cx="9144000" cy="2916825"/>
          </a:xfrm>
          <a:prstGeom prst="rect">
            <a:avLst/>
          </a:prstGeom>
          <a:noFill/>
          <a:ln>
            <a:noFill/>
          </a:ln>
        </p:spPr>
      </p:pic>
      <p:sp>
        <p:nvSpPr>
          <p:cNvPr id="645" name="Google Shape;645;p57"/>
          <p:cNvSpPr/>
          <p:nvPr/>
        </p:nvSpPr>
        <p:spPr>
          <a:xfrm>
            <a:off x="2382950" y="1256575"/>
            <a:ext cx="4303500" cy="660000"/>
          </a:xfrm>
          <a:prstGeom prst="horizontalScroll">
            <a:avLst>
              <a:gd fmla="val 125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Hind"/>
                <a:ea typeface="Hind"/>
                <a:cs typeface="Hind"/>
                <a:sym typeface="Hind"/>
              </a:rPr>
              <a:t>Doctors visits is included in this downprojection.</a:t>
            </a:r>
            <a:endParaRPr>
              <a:solidFill>
                <a:schemeClr val="lt1"/>
              </a:solidFill>
              <a:latin typeface="Hind"/>
              <a:ea typeface="Hind"/>
              <a:cs typeface="Hind"/>
              <a:sym typeface="Hind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58"/>
          <p:cNvSpPr txBox="1"/>
          <p:nvPr>
            <p:ph type="title"/>
          </p:nvPr>
        </p:nvSpPr>
        <p:spPr>
          <a:xfrm>
            <a:off x="1644275" y="1939050"/>
            <a:ext cx="2893800" cy="1265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Clustering Continued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59"/>
          <p:cNvSpPr txBox="1"/>
          <p:nvPr>
            <p:ph type="title"/>
          </p:nvPr>
        </p:nvSpPr>
        <p:spPr>
          <a:xfrm>
            <a:off x="713225" y="539500"/>
            <a:ext cx="4214700" cy="178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Finding Meaning</a:t>
            </a:r>
            <a:endParaRPr/>
          </a:p>
        </p:txBody>
      </p:sp>
      <p:sp>
        <p:nvSpPr>
          <p:cNvPr id="656" name="Google Shape;656;p59"/>
          <p:cNvSpPr txBox="1"/>
          <p:nvPr>
            <p:ph idx="1" type="subTitle"/>
          </p:nvPr>
        </p:nvSpPr>
        <p:spPr>
          <a:xfrm>
            <a:off x="713225" y="2403991"/>
            <a:ext cx="4214700" cy="212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have some clusters, but now what?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/>
              <a:t>Analyze the cluster centroids to see what they may </a:t>
            </a:r>
            <a:r>
              <a:rPr lang="en"/>
              <a:t>represent</a:t>
            </a:r>
            <a:r>
              <a:rPr lang="en"/>
              <a:t>.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/>
              <a:t>Use clusters to help us identify groups in our data.</a:t>
            </a:r>
            <a:endParaRPr/>
          </a:p>
        </p:txBody>
      </p:sp>
      <p:pic>
        <p:nvPicPr>
          <p:cNvPr id="657" name="Google Shape;657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05400" y="482675"/>
            <a:ext cx="2647925" cy="417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6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Groups We Found</a:t>
            </a:r>
            <a:endParaRPr/>
          </a:p>
        </p:txBody>
      </p:sp>
      <p:sp>
        <p:nvSpPr>
          <p:cNvPr id="663" name="Google Shape;663;p60"/>
          <p:cNvSpPr txBox="1"/>
          <p:nvPr>
            <p:ph idx="1" type="subTitle"/>
          </p:nvPr>
        </p:nvSpPr>
        <p:spPr>
          <a:xfrm>
            <a:off x="4603501" y="1245950"/>
            <a:ext cx="3820500" cy="34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Cluster 3</a:t>
            </a:r>
            <a:r>
              <a:rPr lang="en"/>
              <a:t>: "Young and Occasionally Unwell"</a:t>
            </a:r>
            <a:endParaRPr/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Strongest features: actdays, income, and hospdays.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/>
              <a:t>Cluster 4</a:t>
            </a:r>
            <a:r>
              <a:rPr lang="en"/>
              <a:t>: "The Aging with Care Needs"</a:t>
            </a:r>
            <a:endParaRPr/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Strongest features: illness, income, and hscore.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/>
              <a:t>Cluster 5:</a:t>
            </a:r>
            <a:r>
              <a:rPr lang="en"/>
              <a:t> "Economically Disadvantaged"</a:t>
            </a:r>
            <a:endParaRPr/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Strongest features: prescrib, hscore, and actdays.</a:t>
            </a:r>
            <a:endParaRPr/>
          </a:p>
        </p:txBody>
      </p:sp>
      <p:sp>
        <p:nvSpPr>
          <p:cNvPr id="664" name="Google Shape;664;p60"/>
          <p:cNvSpPr txBox="1"/>
          <p:nvPr>
            <p:ph idx="2" type="subTitle"/>
          </p:nvPr>
        </p:nvSpPr>
        <p:spPr>
          <a:xfrm>
            <a:off x="720000" y="1245950"/>
            <a:ext cx="3820500" cy="34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Cluster 0</a:t>
            </a:r>
            <a:r>
              <a:rPr lang="en"/>
              <a:t>: "Healthy Young Adults"</a:t>
            </a:r>
            <a:endParaRPr/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Strongest features: actdays, income, and hscore.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/>
              <a:t>Cluster 1</a:t>
            </a:r>
            <a:r>
              <a:rPr lang="en"/>
              <a:t>: "High-Needs Elderly"</a:t>
            </a:r>
            <a:endParaRPr/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Strongest features: actdays, hospdays, and hscore.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/>
              <a:t>Cluster 2</a:t>
            </a:r>
            <a:r>
              <a:rPr lang="en"/>
              <a:t>: "Stable Middle-Aged"</a:t>
            </a:r>
            <a:endParaRPr/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Strongest features: actdays, income, and age.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61"/>
          <p:cNvSpPr txBox="1"/>
          <p:nvPr>
            <p:ph type="title"/>
          </p:nvPr>
        </p:nvSpPr>
        <p:spPr>
          <a:xfrm>
            <a:off x="1264950" y="492125"/>
            <a:ext cx="66141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Looking at doctors visits</a:t>
            </a:r>
            <a:endParaRPr/>
          </a:p>
        </p:txBody>
      </p:sp>
      <p:pic>
        <p:nvPicPr>
          <p:cNvPr id="670" name="Google Shape;670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7575" y="1550950"/>
            <a:ext cx="3903874" cy="2718700"/>
          </a:xfrm>
          <a:prstGeom prst="rect">
            <a:avLst/>
          </a:prstGeom>
          <a:noFill/>
          <a:ln>
            <a:noFill/>
          </a:ln>
        </p:spPr>
      </p:pic>
      <p:sp>
        <p:nvSpPr>
          <p:cNvPr id="671" name="Google Shape;671;p61"/>
          <p:cNvSpPr txBox="1"/>
          <p:nvPr/>
        </p:nvSpPr>
        <p:spPr>
          <a:xfrm>
            <a:off x="4961200" y="1308675"/>
            <a:ext cx="3000000" cy="28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"/>
              <a:buChar char="-"/>
            </a:pPr>
            <a:r>
              <a:rPr b="1" lang="en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rPr>
              <a:t>Cluster 0</a:t>
            </a:r>
            <a:r>
              <a:rPr lang="en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rPr>
              <a:t>: "Healthy Young Adults"</a:t>
            </a:r>
            <a:endParaRPr>
              <a:solidFill>
                <a:schemeClr val="dk2"/>
              </a:solidFill>
              <a:latin typeface="Hind"/>
              <a:ea typeface="Hind"/>
              <a:cs typeface="Hind"/>
              <a:sym typeface="Hind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"/>
              <a:buChar char="-"/>
            </a:pPr>
            <a:r>
              <a:rPr b="1" lang="en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rPr>
              <a:t>Cluster 1</a:t>
            </a:r>
            <a:r>
              <a:rPr lang="en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rPr>
              <a:t>: "High-Needs Elderly"</a:t>
            </a:r>
            <a:endParaRPr>
              <a:solidFill>
                <a:schemeClr val="dk2"/>
              </a:solidFill>
              <a:latin typeface="Hind"/>
              <a:ea typeface="Hind"/>
              <a:cs typeface="Hind"/>
              <a:sym typeface="Hind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"/>
              <a:buChar char="-"/>
            </a:pPr>
            <a:r>
              <a:rPr b="1" lang="en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rPr>
              <a:t>Cluster 2</a:t>
            </a:r>
            <a:r>
              <a:rPr lang="en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rPr>
              <a:t>: "Stable Middle-Aged"</a:t>
            </a:r>
            <a:endParaRPr>
              <a:solidFill>
                <a:schemeClr val="dk2"/>
              </a:solidFill>
              <a:latin typeface="Hind"/>
              <a:ea typeface="Hind"/>
              <a:cs typeface="Hind"/>
              <a:sym typeface="Hind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"/>
              <a:buChar char="-"/>
            </a:pPr>
            <a:r>
              <a:rPr b="1" lang="en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rPr>
              <a:t>Cluster 3</a:t>
            </a:r>
            <a:r>
              <a:rPr lang="en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rPr>
              <a:t>: "Young and Occasionally Unwell"</a:t>
            </a:r>
            <a:endParaRPr>
              <a:solidFill>
                <a:schemeClr val="dk2"/>
              </a:solidFill>
              <a:latin typeface="Hind"/>
              <a:ea typeface="Hind"/>
              <a:cs typeface="Hind"/>
              <a:sym typeface="Hind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"/>
              <a:buChar char="-"/>
            </a:pPr>
            <a:r>
              <a:rPr b="1" lang="en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rPr>
              <a:t>Cluster 4</a:t>
            </a:r>
            <a:r>
              <a:rPr lang="en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rPr>
              <a:t>: "The Aging with Care Needs"</a:t>
            </a:r>
            <a:endParaRPr>
              <a:solidFill>
                <a:schemeClr val="dk2"/>
              </a:solidFill>
              <a:latin typeface="Hind"/>
              <a:ea typeface="Hind"/>
              <a:cs typeface="Hind"/>
              <a:sym typeface="Hind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"/>
              <a:buChar char="-"/>
            </a:pPr>
            <a:r>
              <a:rPr b="1" lang="en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rPr>
              <a:t>Cluster 5:</a:t>
            </a:r>
            <a:r>
              <a:rPr lang="en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rPr>
              <a:t> "Economically Disadvantaged"</a:t>
            </a:r>
            <a:endParaRPr>
              <a:solidFill>
                <a:schemeClr val="dk2"/>
              </a:solidFill>
              <a:latin typeface="Hind"/>
              <a:ea typeface="Hind"/>
              <a:cs typeface="Hind"/>
              <a:sym typeface="Hind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62"/>
          <p:cNvSpPr txBox="1"/>
          <p:nvPr>
            <p:ph type="title"/>
          </p:nvPr>
        </p:nvSpPr>
        <p:spPr>
          <a:xfrm>
            <a:off x="303025" y="906188"/>
            <a:ext cx="3167100" cy="178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more visual approach</a:t>
            </a:r>
            <a:endParaRPr/>
          </a:p>
        </p:txBody>
      </p:sp>
      <p:pic>
        <p:nvPicPr>
          <p:cNvPr id="677" name="Google Shape;677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57000" y="67763"/>
            <a:ext cx="5334600" cy="2855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8" name="Google Shape;678;p62"/>
          <p:cNvPicPr preferRelativeResize="0"/>
          <p:nvPr/>
        </p:nvPicPr>
        <p:blipFill rotWithShape="1">
          <a:blip r:embed="rId4">
            <a:alphaModFix/>
          </a:blip>
          <a:srcRect b="0" l="8134" r="9363" t="5258"/>
          <a:stretch/>
        </p:blipFill>
        <p:spPr>
          <a:xfrm>
            <a:off x="1830250" y="2974875"/>
            <a:ext cx="6907923" cy="2203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6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Binary classification problem</a:t>
            </a:r>
            <a:endParaRPr/>
          </a:p>
        </p:txBody>
      </p:sp>
      <p:sp>
        <p:nvSpPr>
          <p:cNvPr id="684" name="Google Shape;684;p63"/>
          <p:cNvSpPr txBox="1"/>
          <p:nvPr/>
        </p:nvSpPr>
        <p:spPr>
          <a:xfrm>
            <a:off x="1117650" y="1266850"/>
            <a:ext cx="6908700" cy="12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rPr>
              <a:t>We can transform the multi-class classification problem of the variable “doctorco” into a binary classification problem of the “ifvisit” variable.</a:t>
            </a:r>
            <a:endParaRPr>
              <a:solidFill>
                <a:schemeClr val="dk2"/>
              </a:solidFill>
              <a:latin typeface="Hind"/>
              <a:ea typeface="Hind"/>
              <a:cs typeface="Hind"/>
              <a:sym typeface="Hi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Hind"/>
              <a:ea typeface="Hind"/>
              <a:cs typeface="Hind"/>
              <a:sym typeface="Hin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"/>
              <a:buChar char="➔"/>
            </a:pPr>
            <a:r>
              <a:rPr lang="en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rPr>
              <a:t>data$ifvisit = ifelse(data$doctorco == 0, 0, 1)</a:t>
            </a:r>
            <a:endParaRPr>
              <a:solidFill>
                <a:schemeClr val="dk2"/>
              </a:solidFill>
              <a:latin typeface="Hind"/>
              <a:ea typeface="Hind"/>
              <a:cs typeface="Hind"/>
              <a:sym typeface="Hi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Hind"/>
              <a:ea typeface="Hind"/>
              <a:cs typeface="Hind"/>
              <a:sym typeface="Hi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Hind"/>
              <a:ea typeface="Hind"/>
              <a:cs typeface="Hind"/>
              <a:sym typeface="Hind"/>
            </a:endParaRPr>
          </a:p>
        </p:txBody>
      </p:sp>
      <p:pic>
        <p:nvPicPr>
          <p:cNvPr id="685" name="Google Shape;685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6850" y="2282025"/>
            <a:ext cx="4495590" cy="2861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37"/>
          <p:cNvSpPr txBox="1"/>
          <p:nvPr>
            <p:ph type="title"/>
          </p:nvPr>
        </p:nvSpPr>
        <p:spPr>
          <a:xfrm>
            <a:off x="720000" y="405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The dataset and the models</a:t>
            </a:r>
            <a:endParaRPr sz="2500"/>
          </a:p>
        </p:txBody>
      </p:sp>
      <p:sp>
        <p:nvSpPr>
          <p:cNvPr id="460" name="Google Shape;460;p37"/>
          <p:cNvSpPr txBox="1"/>
          <p:nvPr>
            <p:ph idx="1" type="body"/>
          </p:nvPr>
        </p:nvSpPr>
        <p:spPr>
          <a:xfrm>
            <a:off x="628875" y="457975"/>
            <a:ext cx="7704000" cy="4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dataset contains information divided into these 19 variables:</a:t>
            </a:r>
            <a:endParaRPr/>
          </a:p>
        </p:txBody>
      </p:sp>
      <p:graphicFrame>
        <p:nvGraphicFramePr>
          <p:cNvPr id="461" name="Google Shape;461;p37"/>
          <p:cNvGraphicFramePr/>
          <p:nvPr/>
        </p:nvGraphicFramePr>
        <p:xfrm>
          <a:off x="857475" y="783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{83D7C836-13F9-4BED-A2B9-02E3FA490E96}</a:tableStyleId>
              </a:tblPr>
              <a:tblGrid>
                <a:gridCol w="3027250"/>
                <a:gridCol w="4378075"/>
              </a:tblGrid>
              <a:tr h="1022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 u="sng">
                          <a:solidFill>
                            <a:schemeClr val="dk2"/>
                          </a:solidFill>
                          <a:latin typeface="Hind"/>
                          <a:ea typeface="Hind"/>
                          <a:cs typeface="Hind"/>
                          <a:sym typeface="Hind"/>
                        </a:rPr>
                        <a:t>Categorical (Binary) variables</a:t>
                      </a:r>
                      <a:endParaRPr b="1" sz="1000" u="sng">
                        <a:solidFill>
                          <a:schemeClr val="dk2"/>
                        </a:solidFill>
                        <a:latin typeface="Hind"/>
                        <a:ea typeface="Hind"/>
                        <a:cs typeface="Hind"/>
                        <a:sym typeface="Hind"/>
                      </a:endParaRPr>
                    </a:p>
                  </a:txBody>
                  <a:tcPr marT="0" marB="0" marR="91425" marL="91425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-2857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900"/>
                        <a:buFont typeface="Inter"/>
                        <a:buChar char="●"/>
                      </a:pPr>
                      <a:r>
                        <a:rPr lang="en" sz="900">
                          <a:solidFill>
                            <a:schemeClr val="dk2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'</a:t>
                      </a:r>
                      <a:r>
                        <a:rPr b="1" lang="en" sz="900">
                          <a:solidFill>
                            <a:schemeClr val="dk2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sex</a:t>
                      </a:r>
                      <a:r>
                        <a:rPr lang="en" sz="900">
                          <a:solidFill>
                            <a:schemeClr val="dk2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': gender of the individual (1 if female, 0 if male);</a:t>
                      </a:r>
                      <a:endParaRPr sz="900">
                        <a:solidFill>
                          <a:schemeClr val="dk2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  <a:p>
                      <a:pPr indent="-2857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900"/>
                        <a:buFont typeface="Inter"/>
                        <a:buChar char="●"/>
                      </a:pPr>
                      <a:r>
                        <a:rPr lang="en" sz="900">
                          <a:solidFill>
                            <a:schemeClr val="dk2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'</a:t>
                      </a:r>
                      <a:r>
                        <a:rPr b="1" lang="en" sz="900">
                          <a:solidFill>
                            <a:schemeClr val="dk2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levyplus</a:t>
                      </a:r>
                      <a:r>
                        <a:rPr lang="en" sz="900">
                          <a:solidFill>
                            <a:schemeClr val="dk2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'</a:t>
                      </a:r>
                      <a:endParaRPr sz="900">
                        <a:solidFill>
                          <a:schemeClr val="dk2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  <a:p>
                      <a:pPr indent="-2857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900"/>
                        <a:buFont typeface="Inter"/>
                        <a:buChar char="●"/>
                      </a:pPr>
                      <a:r>
                        <a:rPr lang="en" sz="900">
                          <a:solidFill>
                            <a:schemeClr val="dk2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'</a:t>
                      </a:r>
                      <a:r>
                        <a:rPr b="1" lang="en" sz="900">
                          <a:solidFill>
                            <a:schemeClr val="dk2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freepoor</a:t>
                      </a:r>
                      <a:r>
                        <a:rPr lang="en" sz="900">
                          <a:solidFill>
                            <a:schemeClr val="dk2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'                 INSURANCE TYPE</a:t>
                      </a:r>
                      <a:endParaRPr sz="900">
                        <a:solidFill>
                          <a:schemeClr val="dk2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  <a:p>
                      <a:pPr indent="-2857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900"/>
                        <a:buFont typeface="Inter"/>
                        <a:buChar char="●"/>
                      </a:pPr>
                      <a:r>
                        <a:rPr lang="en" sz="900">
                          <a:solidFill>
                            <a:schemeClr val="dk2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'</a:t>
                      </a:r>
                      <a:r>
                        <a:rPr b="1" lang="en" sz="900">
                          <a:solidFill>
                            <a:schemeClr val="dk2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freepera</a:t>
                      </a:r>
                      <a:r>
                        <a:rPr lang="en" sz="900">
                          <a:solidFill>
                            <a:schemeClr val="dk2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'</a:t>
                      </a:r>
                      <a:endParaRPr sz="900">
                        <a:solidFill>
                          <a:schemeClr val="dk2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  <a:p>
                      <a:pPr indent="-2857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900"/>
                        <a:buFont typeface="Inter"/>
                        <a:buChar char="●"/>
                      </a:pPr>
                      <a:r>
                        <a:rPr lang="en" sz="900">
                          <a:solidFill>
                            <a:schemeClr val="dk2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'</a:t>
                      </a:r>
                      <a:r>
                        <a:rPr b="1" lang="en" sz="900">
                          <a:solidFill>
                            <a:schemeClr val="dk2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chcond1</a:t>
                      </a:r>
                      <a:r>
                        <a:rPr lang="en" sz="900">
                          <a:solidFill>
                            <a:schemeClr val="dk2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': chronic condition(s) - limited in activity</a:t>
                      </a:r>
                      <a:endParaRPr sz="900">
                        <a:solidFill>
                          <a:schemeClr val="dk2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  <a:p>
                      <a:pPr indent="-2857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900"/>
                        <a:buFont typeface="Inter"/>
                        <a:buChar char="●"/>
                      </a:pPr>
                      <a:r>
                        <a:rPr lang="en" sz="900">
                          <a:solidFill>
                            <a:schemeClr val="dk2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'</a:t>
                      </a:r>
                      <a:r>
                        <a:rPr b="1" lang="en" sz="900">
                          <a:solidFill>
                            <a:schemeClr val="dk2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chcond2</a:t>
                      </a:r>
                      <a:r>
                        <a:rPr lang="en" sz="900">
                          <a:solidFill>
                            <a:schemeClr val="dk2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': if chronic condition(s) +  limited in activity</a:t>
                      </a:r>
                      <a:endParaRPr sz="900">
                        <a:solidFill>
                          <a:schemeClr val="dk2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0" marB="0" marR="91425" marL="91425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</a:tr>
              <a:tr h="1052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 u="sng">
                          <a:solidFill>
                            <a:schemeClr val="dk2"/>
                          </a:solidFill>
                          <a:latin typeface="Hind"/>
                          <a:ea typeface="Hind"/>
                          <a:cs typeface="Hind"/>
                          <a:sym typeface="Hind"/>
                        </a:rPr>
                        <a:t>Categorical (Ordinal) variables</a:t>
                      </a:r>
                      <a:endParaRPr b="1" sz="1000" u="sng">
                        <a:solidFill>
                          <a:schemeClr val="dk2"/>
                        </a:solidFill>
                        <a:latin typeface="Hind"/>
                        <a:ea typeface="Hind"/>
                        <a:cs typeface="Hind"/>
                        <a:sym typeface="Hind"/>
                      </a:endParaRPr>
                    </a:p>
                  </a:txBody>
                  <a:tcPr marT="0" marB="0" marR="91425" marL="91425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-2857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900"/>
                        <a:buFont typeface="Inter"/>
                        <a:buChar char="●"/>
                      </a:pPr>
                      <a:r>
                        <a:rPr lang="en" sz="900">
                          <a:solidFill>
                            <a:schemeClr val="dk2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'</a:t>
                      </a:r>
                      <a:r>
                        <a:rPr b="1" lang="en" sz="900">
                          <a:solidFill>
                            <a:schemeClr val="dk2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Age</a:t>
                      </a:r>
                      <a:r>
                        <a:rPr lang="en" sz="900">
                          <a:solidFill>
                            <a:schemeClr val="dk2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': age divided by 100 (mid point)</a:t>
                      </a:r>
                      <a:endParaRPr sz="900">
                        <a:solidFill>
                          <a:schemeClr val="dk2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  <a:p>
                      <a:pPr indent="-2857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900"/>
                        <a:buFont typeface="Inter"/>
                        <a:buChar char="●"/>
                      </a:pPr>
                      <a:r>
                        <a:rPr lang="en" sz="900">
                          <a:solidFill>
                            <a:schemeClr val="dk2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'</a:t>
                      </a:r>
                      <a:r>
                        <a:rPr b="1" lang="en" sz="900">
                          <a:solidFill>
                            <a:schemeClr val="dk2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Agesq</a:t>
                      </a:r>
                      <a:r>
                        <a:rPr lang="en" sz="900">
                          <a:solidFill>
                            <a:schemeClr val="dk2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': age squared</a:t>
                      </a:r>
                      <a:endParaRPr sz="900">
                        <a:solidFill>
                          <a:schemeClr val="dk2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  <a:p>
                      <a:pPr indent="-2857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900"/>
                        <a:buFont typeface="Inter"/>
                        <a:buChar char="●"/>
                      </a:pPr>
                      <a:r>
                        <a:rPr lang="en" sz="900">
                          <a:solidFill>
                            <a:schemeClr val="dk2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'</a:t>
                      </a:r>
                      <a:r>
                        <a:rPr b="1" lang="en" sz="900">
                          <a:solidFill>
                            <a:schemeClr val="dk2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Income</a:t>
                      </a:r>
                      <a:r>
                        <a:rPr lang="en" sz="900">
                          <a:solidFill>
                            <a:schemeClr val="dk2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': Annual income divided by 1000</a:t>
                      </a:r>
                      <a:endParaRPr sz="900">
                        <a:solidFill>
                          <a:schemeClr val="dk2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  <a:p>
                      <a:pPr indent="-2857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900"/>
                        <a:buFont typeface="Inter"/>
                        <a:buChar char="●"/>
                      </a:pPr>
                      <a:r>
                        <a:rPr lang="en" sz="900">
                          <a:solidFill>
                            <a:schemeClr val="dk2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'</a:t>
                      </a:r>
                      <a:r>
                        <a:rPr b="1" lang="en" sz="900">
                          <a:solidFill>
                            <a:schemeClr val="dk2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hscore</a:t>
                      </a:r>
                      <a:r>
                        <a:rPr lang="en" sz="900">
                          <a:solidFill>
                            <a:schemeClr val="dk2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': general health score indicates bad health</a:t>
                      </a:r>
                      <a:endParaRPr sz="900">
                        <a:solidFill>
                          <a:schemeClr val="dk2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0" marB="0" marR="91425" marL="91425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</a:tr>
              <a:tr h="2217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 u="sng">
                        <a:solidFill>
                          <a:schemeClr val="dk2"/>
                        </a:solidFill>
                        <a:latin typeface="Hind"/>
                        <a:ea typeface="Hind"/>
                        <a:cs typeface="Hind"/>
                        <a:sym typeface="Hind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 u="sng">
                          <a:solidFill>
                            <a:schemeClr val="dk2"/>
                          </a:solidFill>
                          <a:latin typeface="Hind"/>
                          <a:ea typeface="Hind"/>
                          <a:cs typeface="Hind"/>
                          <a:sym typeface="Hind"/>
                        </a:rPr>
                        <a:t>Discrete variables</a:t>
                      </a:r>
                      <a:endParaRPr b="1" sz="1000" u="sng">
                        <a:solidFill>
                          <a:schemeClr val="dk2"/>
                        </a:solidFill>
                        <a:latin typeface="Hind"/>
                        <a:ea typeface="Hind"/>
                        <a:cs typeface="Hind"/>
                        <a:sym typeface="Hind"/>
                      </a:endParaRPr>
                    </a:p>
                  </a:txBody>
                  <a:tcPr marT="0" marB="0" marR="91425" marL="91425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-2857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900"/>
                        <a:buFont typeface="Inter"/>
                        <a:buChar char="●"/>
                      </a:pPr>
                      <a:r>
                        <a:rPr lang="en" sz="900">
                          <a:solidFill>
                            <a:schemeClr val="dk2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'</a:t>
                      </a:r>
                      <a:r>
                        <a:rPr b="1" lang="en" sz="900">
                          <a:solidFill>
                            <a:schemeClr val="dk2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illness</a:t>
                      </a:r>
                      <a:r>
                        <a:rPr lang="en" sz="900">
                          <a:solidFill>
                            <a:schemeClr val="dk2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': number of illnesses in the past 2 weeks</a:t>
                      </a:r>
                      <a:endParaRPr sz="900">
                        <a:solidFill>
                          <a:schemeClr val="dk2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  <a:p>
                      <a:pPr indent="-2857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900"/>
                        <a:buFont typeface="Inter"/>
                        <a:buChar char="●"/>
                      </a:pPr>
                      <a:r>
                        <a:rPr lang="en" sz="900">
                          <a:solidFill>
                            <a:schemeClr val="dk2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'</a:t>
                      </a:r>
                      <a:r>
                        <a:rPr b="1" lang="en" sz="900">
                          <a:solidFill>
                            <a:schemeClr val="dk2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actdays</a:t>
                      </a:r>
                      <a:r>
                        <a:rPr lang="en" sz="900">
                          <a:solidFill>
                            <a:schemeClr val="dk2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':number of days in the past 2 weeks with activity limitation due to illness or injury;</a:t>
                      </a:r>
                      <a:endParaRPr sz="900">
                        <a:solidFill>
                          <a:schemeClr val="dk2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  <a:p>
                      <a:pPr indent="-2857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900"/>
                        <a:buFont typeface="Hind"/>
                        <a:buChar char="●"/>
                      </a:pPr>
                      <a:r>
                        <a:rPr b="1" lang="en" sz="900">
                          <a:solidFill>
                            <a:schemeClr val="dk2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'</a:t>
                      </a:r>
                      <a:r>
                        <a:rPr b="1" lang="en" sz="900" u="sng">
                          <a:solidFill>
                            <a:srgbClr val="FF0000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doctorco</a:t>
                      </a:r>
                      <a:r>
                        <a:rPr b="1" lang="en" sz="900">
                          <a:solidFill>
                            <a:schemeClr val="dk2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':</a:t>
                      </a:r>
                      <a:r>
                        <a:rPr lang="en" sz="900">
                          <a:solidFill>
                            <a:schemeClr val="dk2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 (Response variable) Number of consultations with a doctor or specialist in the past 2 weeks;</a:t>
                      </a:r>
                      <a:endParaRPr sz="900">
                        <a:solidFill>
                          <a:schemeClr val="dk2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  <a:p>
                      <a:pPr indent="-2857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900"/>
                        <a:buFont typeface="Inter"/>
                        <a:buChar char="●"/>
                      </a:pPr>
                      <a:r>
                        <a:rPr lang="en" sz="900">
                          <a:solidFill>
                            <a:schemeClr val="dk2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'</a:t>
                      </a:r>
                      <a:r>
                        <a:rPr b="1" lang="en" sz="900">
                          <a:solidFill>
                            <a:schemeClr val="dk2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nondocco</a:t>
                      </a:r>
                      <a:r>
                        <a:rPr lang="en" sz="900">
                          <a:solidFill>
                            <a:schemeClr val="dk2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': consultations with non-doctor in the past 2 weeks</a:t>
                      </a:r>
                      <a:endParaRPr sz="900">
                        <a:solidFill>
                          <a:schemeClr val="dk2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  <a:p>
                      <a:pPr indent="-2857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900"/>
                        <a:buFont typeface="Inter"/>
                        <a:buChar char="●"/>
                      </a:pPr>
                      <a:r>
                        <a:rPr lang="en" sz="900">
                          <a:solidFill>
                            <a:schemeClr val="dk2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'</a:t>
                      </a:r>
                      <a:r>
                        <a:rPr b="1" lang="en" sz="900">
                          <a:solidFill>
                            <a:schemeClr val="dk2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hospadmi</a:t>
                      </a:r>
                      <a:r>
                        <a:rPr lang="en" sz="900">
                          <a:solidFill>
                            <a:schemeClr val="dk2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': admissions to a hospital past 12 months</a:t>
                      </a:r>
                      <a:endParaRPr sz="900">
                        <a:solidFill>
                          <a:schemeClr val="dk2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  <a:p>
                      <a:pPr indent="-2857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900"/>
                        <a:buFont typeface="Inter"/>
                        <a:buChar char="●"/>
                      </a:pPr>
                      <a:r>
                        <a:rPr lang="en" sz="900">
                          <a:solidFill>
                            <a:schemeClr val="dk2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'</a:t>
                      </a:r>
                      <a:r>
                        <a:rPr b="1" lang="en" sz="900">
                          <a:solidFill>
                            <a:schemeClr val="dk2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hospdays</a:t>
                      </a:r>
                      <a:r>
                        <a:rPr lang="en" sz="900">
                          <a:solidFill>
                            <a:schemeClr val="dk2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': nights in a hospital past 12 months</a:t>
                      </a:r>
                      <a:endParaRPr sz="900">
                        <a:solidFill>
                          <a:schemeClr val="dk2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  <a:p>
                      <a:pPr indent="-2857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900"/>
                        <a:buFont typeface="Inter"/>
                        <a:buChar char="●"/>
                      </a:pPr>
                      <a:r>
                        <a:rPr lang="en" sz="900">
                          <a:solidFill>
                            <a:schemeClr val="dk2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'</a:t>
                      </a:r>
                      <a:r>
                        <a:rPr b="1" lang="en" sz="900">
                          <a:solidFill>
                            <a:schemeClr val="dk2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medicine</a:t>
                      </a:r>
                      <a:r>
                        <a:rPr lang="en" sz="900">
                          <a:solidFill>
                            <a:schemeClr val="dk2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': prescribed and non prescribed medications past 2 weeks</a:t>
                      </a:r>
                      <a:endParaRPr sz="900">
                        <a:solidFill>
                          <a:schemeClr val="dk2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  <a:p>
                      <a:pPr indent="-2857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900"/>
                        <a:buFont typeface="Inter"/>
                        <a:buChar char="●"/>
                      </a:pPr>
                      <a:r>
                        <a:rPr lang="en" sz="900">
                          <a:solidFill>
                            <a:schemeClr val="dk2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'</a:t>
                      </a:r>
                      <a:r>
                        <a:rPr b="1" lang="en" sz="900">
                          <a:solidFill>
                            <a:schemeClr val="dk2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prescrib</a:t>
                      </a:r>
                      <a:r>
                        <a:rPr lang="en" sz="900">
                          <a:solidFill>
                            <a:schemeClr val="dk2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': prescribed medications used in past 2 weeks;</a:t>
                      </a:r>
                      <a:endParaRPr sz="900">
                        <a:solidFill>
                          <a:schemeClr val="dk2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  <a:p>
                      <a:pPr indent="-2857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900"/>
                        <a:buFont typeface="Inter"/>
                        <a:buChar char="●"/>
                      </a:pPr>
                      <a:r>
                        <a:rPr lang="en" sz="900">
                          <a:solidFill>
                            <a:schemeClr val="dk2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'</a:t>
                      </a:r>
                      <a:r>
                        <a:rPr b="1" lang="en" sz="900">
                          <a:solidFill>
                            <a:schemeClr val="dk2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nonpresc</a:t>
                      </a:r>
                      <a:r>
                        <a:rPr lang="en" sz="900">
                          <a:solidFill>
                            <a:schemeClr val="dk2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': nonprescribed medications used in past 2 weeks</a:t>
                      </a:r>
                      <a:endParaRPr sz="900">
                        <a:solidFill>
                          <a:schemeClr val="dk2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0" marB="0" marR="91425" marL="91425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</a:tr>
            </a:tbl>
          </a:graphicData>
        </a:graphic>
      </p:graphicFrame>
      <p:sp>
        <p:nvSpPr>
          <p:cNvPr id="462" name="Google Shape;462;p37"/>
          <p:cNvSpPr txBox="1"/>
          <p:nvPr/>
        </p:nvSpPr>
        <p:spPr>
          <a:xfrm>
            <a:off x="1802513" y="4142300"/>
            <a:ext cx="1713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 u="sng"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</p:txBody>
      </p:sp>
      <p:grpSp>
        <p:nvGrpSpPr>
          <p:cNvPr id="463" name="Google Shape;463;p37"/>
          <p:cNvGrpSpPr/>
          <p:nvPr/>
        </p:nvGrpSpPr>
        <p:grpSpPr>
          <a:xfrm>
            <a:off x="5105405" y="1070441"/>
            <a:ext cx="324448" cy="346074"/>
            <a:chOff x="4960900" y="2433225"/>
            <a:chExt cx="48525" cy="60050"/>
          </a:xfrm>
        </p:grpSpPr>
        <p:sp>
          <p:nvSpPr>
            <p:cNvPr id="464" name="Google Shape;464;p37"/>
            <p:cNvSpPr/>
            <p:nvPr/>
          </p:nvSpPr>
          <p:spPr>
            <a:xfrm>
              <a:off x="4974225" y="2433225"/>
              <a:ext cx="35200" cy="60050"/>
            </a:xfrm>
            <a:custGeom>
              <a:rect b="b" l="l" r="r" t="t"/>
              <a:pathLst>
                <a:path extrusionOk="0" h="2402" w="1408">
                  <a:moveTo>
                    <a:pt x="102" y="0"/>
                  </a:moveTo>
                  <a:lnTo>
                    <a:pt x="95" y="7"/>
                  </a:lnTo>
                  <a:lnTo>
                    <a:pt x="1112" y="1154"/>
                  </a:lnTo>
                  <a:lnTo>
                    <a:pt x="1" y="2402"/>
                  </a:lnTo>
                  <a:lnTo>
                    <a:pt x="297" y="2402"/>
                  </a:lnTo>
                  <a:lnTo>
                    <a:pt x="1407" y="1154"/>
                  </a:lnTo>
                  <a:lnTo>
                    <a:pt x="383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37"/>
            <p:cNvSpPr/>
            <p:nvPr/>
          </p:nvSpPr>
          <p:spPr>
            <a:xfrm>
              <a:off x="4960900" y="2433225"/>
              <a:ext cx="35175" cy="60050"/>
            </a:xfrm>
            <a:custGeom>
              <a:rect b="b" l="l" r="r" t="t"/>
              <a:pathLst>
                <a:path extrusionOk="0" h="2402" w="1407">
                  <a:moveTo>
                    <a:pt x="108" y="0"/>
                  </a:moveTo>
                  <a:lnTo>
                    <a:pt x="94" y="7"/>
                  </a:lnTo>
                  <a:lnTo>
                    <a:pt x="1111" y="1154"/>
                  </a:lnTo>
                  <a:lnTo>
                    <a:pt x="0" y="2402"/>
                  </a:lnTo>
                  <a:lnTo>
                    <a:pt x="296" y="2402"/>
                  </a:lnTo>
                  <a:lnTo>
                    <a:pt x="1407" y="1154"/>
                  </a:lnTo>
                  <a:lnTo>
                    <a:pt x="390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66" name="Google Shape;466;p37"/>
          <p:cNvPicPr preferRelativeResize="0"/>
          <p:nvPr/>
        </p:nvPicPr>
        <p:blipFill rotWithShape="1">
          <a:blip r:embed="rId3">
            <a:alphaModFix/>
          </a:blip>
          <a:srcRect b="0" l="0" r="1048" t="1048"/>
          <a:stretch/>
        </p:blipFill>
        <p:spPr>
          <a:xfrm>
            <a:off x="2" y="-3190"/>
            <a:ext cx="522600" cy="6601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64"/>
          <p:cNvSpPr txBox="1"/>
          <p:nvPr>
            <p:ph type="title"/>
          </p:nvPr>
        </p:nvSpPr>
        <p:spPr>
          <a:xfrm>
            <a:off x="720000" y="573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GAM - first attempt</a:t>
            </a:r>
            <a:endParaRPr/>
          </a:p>
        </p:txBody>
      </p:sp>
      <p:pic>
        <p:nvPicPr>
          <p:cNvPr id="691" name="Google Shape;691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06300"/>
            <a:ext cx="8839199" cy="824663"/>
          </a:xfrm>
          <a:prstGeom prst="rect">
            <a:avLst/>
          </a:prstGeom>
          <a:noFill/>
          <a:ln>
            <a:noFill/>
          </a:ln>
        </p:spPr>
      </p:pic>
      <p:pic>
        <p:nvPicPr>
          <p:cNvPr id="692" name="Google Shape;692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3925" y="1607213"/>
            <a:ext cx="4071414" cy="3307736"/>
          </a:xfrm>
          <a:prstGeom prst="rect">
            <a:avLst/>
          </a:prstGeom>
          <a:noFill/>
          <a:ln>
            <a:noFill/>
          </a:ln>
        </p:spPr>
      </p:pic>
      <p:pic>
        <p:nvPicPr>
          <p:cNvPr id="693" name="Google Shape;693;p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77320" y="4756400"/>
            <a:ext cx="2543400" cy="20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4" name="Google Shape;694;p6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77323" y="4527400"/>
            <a:ext cx="2224051" cy="20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5" name="Google Shape;695;p6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077325" y="4292625"/>
            <a:ext cx="1412125" cy="187263"/>
          </a:xfrm>
          <a:prstGeom prst="rect">
            <a:avLst/>
          </a:prstGeom>
          <a:noFill/>
          <a:ln>
            <a:noFill/>
          </a:ln>
        </p:spPr>
      </p:pic>
      <p:pic>
        <p:nvPicPr>
          <p:cNvPr id="696" name="Google Shape;696;p6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077325" y="4044900"/>
            <a:ext cx="1639561" cy="20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7" name="Google Shape;697;p6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662225" y="1558688"/>
            <a:ext cx="3761775" cy="24584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65"/>
          <p:cNvSpPr txBox="1"/>
          <p:nvPr>
            <p:ph type="title"/>
          </p:nvPr>
        </p:nvSpPr>
        <p:spPr>
          <a:xfrm>
            <a:off x="720000" y="1404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Balancing with ROSE</a:t>
            </a:r>
            <a:endParaRPr/>
          </a:p>
        </p:txBody>
      </p:sp>
      <p:sp>
        <p:nvSpPr>
          <p:cNvPr id="703" name="Google Shape;703;p65"/>
          <p:cNvSpPr txBox="1"/>
          <p:nvPr/>
        </p:nvSpPr>
        <p:spPr>
          <a:xfrm>
            <a:off x="518700" y="934550"/>
            <a:ext cx="8106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rPr>
              <a:t>Since we transformed the problem into a binary classification problem we can use techniques to balance the data set like ROSE (Random Over-Sampling Examples)</a:t>
            </a:r>
            <a:endParaRPr>
              <a:solidFill>
                <a:schemeClr val="dk2"/>
              </a:solidFill>
              <a:latin typeface="Hind"/>
              <a:ea typeface="Hind"/>
              <a:cs typeface="Hind"/>
              <a:sym typeface="Hind"/>
            </a:endParaRPr>
          </a:p>
        </p:txBody>
      </p:sp>
      <p:pic>
        <p:nvPicPr>
          <p:cNvPr id="704" name="Google Shape;704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9469" y="2228950"/>
            <a:ext cx="3639805" cy="247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5" name="Google Shape;705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0050" y="2173763"/>
            <a:ext cx="4056949" cy="2582276"/>
          </a:xfrm>
          <a:prstGeom prst="rect">
            <a:avLst/>
          </a:prstGeom>
          <a:noFill/>
          <a:ln>
            <a:noFill/>
          </a:ln>
        </p:spPr>
      </p:pic>
      <p:sp>
        <p:nvSpPr>
          <p:cNvPr id="706" name="Google Shape;706;p65"/>
          <p:cNvSpPr/>
          <p:nvPr/>
        </p:nvSpPr>
        <p:spPr>
          <a:xfrm>
            <a:off x="4105100" y="2997500"/>
            <a:ext cx="747600" cy="470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ind"/>
              <a:ea typeface="Hind"/>
              <a:cs typeface="Hind"/>
              <a:sym typeface="Hind"/>
            </a:endParaRPr>
          </a:p>
        </p:txBody>
      </p:sp>
      <p:pic>
        <p:nvPicPr>
          <p:cNvPr id="707" name="Google Shape;707;p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3025" y="1688463"/>
            <a:ext cx="7531726" cy="25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66"/>
          <p:cNvSpPr txBox="1"/>
          <p:nvPr>
            <p:ph type="title"/>
          </p:nvPr>
        </p:nvSpPr>
        <p:spPr>
          <a:xfrm>
            <a:off x="720000" y="15427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GAM after ROSE</a:t>
            </a:r>
            <a:endParaRPr/>
          </a:p>
        </p:txBody>
      </p:sp>
      <p:sp>
        <p:nvSpPr>
          <p:cNvPr id="713" name="Google Shape;713;p66"/>
          <p:cNvSpPr txBox="1"/>
          <p:nvPr/>
        </p:nvSpPr>
        <p:spPr>
          <a:xfrm>
            <a:off x="2685975" y="1689125"/>
            <a:ext cx="398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Hind"/>
              <a:ea typeface="Hind"/>
              <a:cs typeface="Hind"/>
              <a:sym typeface="Hind"/>
            </a:endParaRPr>
          </a:p>
        </p:txBody>
      </p:sp>
      <p:pic>
        <p:nvPicPr>
          <p:cNvPr id="714" name="Google Shape;714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82875" y="1689125"/>
            <a:ext cx="4522340" cy="2929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5500" y="1365450"/>
            <a:ext cx="4194975" cy="2854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84975" y="4521750"/>
            <a:ext cx="2142196" cy="22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6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084971" y="4301625"/>
            <a:ext cx="1863013" cy="22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6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3096" y="4330725"/>
            <a:ext cx="1267063" cy="22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6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23096" y="4521750"/>
            <a:ext cx="1267063" cy="220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6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GAM after ROSE</a:t>
            </a:r>
            <a:endParaRPr/>
          </a:p>
        </p:txBody>
      </p:sp>
      <p:sp>
        <p:nvSpPr>
          <p:cNvPr id="725" name="Google Shape;725;p67"/>
          <p:cNvSpPr/>
          <p:nvPr/>
        </p:nvSpPr>
        <p:spPr>
          <a:xfrm>
            <a:off x="3949138" y="2597300"/>
            <a:ext cx="900000" cy="572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726" name="Google Shape;726;p67"/>
          <p:cNvSpPr txBox="1"/>
          <p:nvPr/>
        </p:nvSpPr>
        <p:spPr>
          <a:xfrm>
            <a:off x="1246075" y="3987400"/>
            <a:ext cx="398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rPr>
              <a:t>GAM before ROSE</a:t>
            </a:r>
            <a:endParaRPr>
              <a:solidFill>
                <a:schemeClr val="dk2"/>
              </a:solidFill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727" name="Google Shape;727;p67"/>
          <p:cNvSpPr txBox="1"/>
          <p:nvPr/>
        </p:nvSpPr>
        <p:spPr>
          <a:xfrm>
            <a:off x="6313450" y="4042800"/>
            <a:ext cx="3073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rPr>
              <a:t>GAM after ROSE</a:t>
            </a:r>
            <a:endParaRPr>
              <a:solidFill>
                <a:schemeClr val="dk2"/>
              </a:solidFill>
              <a:latin typeface="Hind"/>
              <a:ea typeface="Hind"/>
              <a:cs typeface="Hind"/>
              <a:sym typeface="Hind"/>
            </a:endParaRPr>
          </a:p>
        </p:txBody>
      </p:sp>
      <p:pic>
        <p:nvPicPr>
          <p:cNvPr id="728" name="Google Shape;728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94613" y="1435088"/>
            <a:ext cx="3990063" cy="2607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729" name="Google Shape;729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9350" y="1453000"/>
            <a:ext cx="3789800" cy="2476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68"/>
          <p:cNvSpPr txBox="1"/>
          <p:nvPr>
            <p:ph type="title"/>
          </p:nvPr>
        </p:nvSpPr>
        <p:spPr>
          <a:xfrm>
            <a:off x="720000" y="1612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GLM after ROSE</a:t>
            </a:r>
            <a:endParaRPr/>
          </a:p>
        </p:txBody>
      </p:sp>
      <p:pic>
        <p:nvPicPr>
          <p:cNvPr id="735" name="Google Shape;735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1450" y="825075"/>
            <a:ext cx="6624950" cy="60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6" name="Google Shape;736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9075" y="1428988"/>
            <a:ext cx="4563676" cy="32878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737" name="Google Shape;737;p68"/>
          <p:cNvGraphicFramePr/>
          <p:nvPr/>
        </p:nvGraphicFramePr>
        <p:xfrm>
          <a:off x="4852750" y="18581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{83D7C836-13F9-4BED-A2B9-02E3FA490E96}</a:tableStyleId>
              </a:tblPr>
              <a:tblGrid>
                <a:gridCol w="1604725"/>
                <a:gridCol w="765250"/>
                <a:gridCol w="889900"/>
                <a:gridCol w="867625"/>
              </a:tblGrid>
              <a:tr h="323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T="91425" marB="0" marR="91425" marL="1828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</a:rPr>
                        <a:t>GAM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91425" marB="0" marR="91425" marL="1828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</a:rPr>
                        <a:t>GAM R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91425" marB="0" marR="91425" marL="1828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</a:rPr>
                        <a:t>GLM R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91425" marB="0" marR="91425" marL="1828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</a:tr>
              <a:tr h="4891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AIC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T="91425" marB="0" marR="91425" marL="1828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highlight>
                            <a:schemeClr val="accent4"/>
                          </a:highlight>
                          <a:latin typeface="Inter"/>
                          <a:ea typeface="Inter"/>
                          <a:cs typeface="Inter"/>
                          <a:sym typeface="Inter"/>
                        </a:rPr>
                        <a:t>3473</a:t>
                      </a:r>
                      <a:endParaRPr sz="1500">
                        <a:solidFill>
                          <a:schemeClr val="lt2"/>
                        </a:solidFill>
                        <a:highlight>
                          <a:schemeClr val="accent4"/>
                        </a:highlight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0" marR="91425" marL="1828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highlight>
                            <a:schemeClr val="accent4"/>
                          </a:highlight>
                          <a:latin typeface="Inter"/>
                          <a:ea typeface="Inter"/>
                          <a:cs typeface="Inter"/>
                          <a:sym typeface="Inter"/>
                        </a:rPr>
                        <a:t>1257</a:t>
                      </a:r>
                      <a:endParaRPr sz="1100">
                        <a:highlight>
                          <a:schemeClr val="accent4"/>
                        </a:highlight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0" marR="91425" marL="1828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highlight>
                            <a:schemeClr val="accent4"/>
                          </a:highlight>
                          <a:latin typeface="Inter"/>
                          <a:ea typeface="Inter"/>
                          <a:cs typeface="Inter"/>
                          <a:sym typeface="Inter"/>
                        </a:rPr>
                        <a:t>2961</a:t>
                      </a:r>
                      <a:endParaRPr sz="1100">
                        <a:highlight>
                          <a:schemeClr val="accent4"/>
                        </a:highlight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solidFill>
                          <a:schemeClr val="lt2"/>
                        </a:solidFill>
                        <a:highlight>
                          <a:srgbClr val="FFFFFF"/>
                        </a:highlight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0" marR="91425" marL="1828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</a:tr>
              <a:tr h="4891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MAE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T="91425" marB="0" marR="91425" marL="1828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highlight>
                            <a:schemeClr val="lt1"/>
                          </a:highlight>
                          <a:latin typeface="Inter"/>
                          <a:ea typeface="Inter"/>
                          <a:cs typeface="Inter"/>
                          <a:sym typeface="Inter"/>
                        </a:rPr>
                        <a:t>0.1686</a:t>
                      </a:r>
                      <a:endParaRPr sz="1500">
                        <a:solidFill>
                          <a:schemeClr val="lt2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0" marR="91425" marL="1828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highlight>
                            <a:schemeClr val="lt1"/>
                          </a:highlight>
                          <a:latin typeface="Inter"/>
                          <a:ea typeface="Inter"/>
                          <a:cs typeface="Inter"/>
                          <a:sym typeface="Inter"/>
                        </a:rPr>
                        <a:t>0.0549</a:t>
                      </a:r>
                      <a:endParaRPr sz="1100">
                        <a:highlight>
                          <a:srgbClr val="FFFFFF"/>
                        </a:highlight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0" marR="91425" marL="1828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highlight>
                            <a:srgbClr val="FFFFFF"/>
                          </a:highlight>
                          <a:latin typeface="Inter"/>
                          <a:ea typeface="Inter"/>
                          <a:cs typeface="Inter"/>
                          <a:sym typeface="Inter"/>
                        </a:rPr>
                        <a:t>0.1021</a:t>
                      </a:r>
                      <a:endParaRPr sz="1100">
                        <a:highlight>
                          <a:srgbClr val="FFFFFF"/>
                        </a:highlight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solidFill>
                          <a:schemeClr val="lt2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0" marR="91425" marL="1828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91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  <a:highlight>
                            <a:schemeClr val="accent4"/>
                          </a:highlight>
                        </a:rPr>
                        <a:t>Predicted “ifvisit”</a:t>
                      </a:r>
                      <a:endParaRPr>
                        <a:solidFill>
                          <a:schemeClr val="lt2"/>
                        </a:solidFill>
                        <a:highlight>
                          <a:schemeClr val="accent4"/>
                        </a:highlight>
                      </a:endParaRPr>
                    </a:p>
                  </a:txBody>
                  <a:tcPr marT="91425" marB="0" marR="91425" marL="1828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highlight>
                            <a:schemeClr val="accent4"/>
                          </a:highlight>
                          <a:latin typeface="Inter"/>
                          <a:ea typeface="Inter"/>
                          <a:cs typeface="Inter"/>
                          <a:sym typeface="Inter"/>
                        </a:rPr>
                        <a:t>93</a:t>
                      </a:r>
                      <a:endParaRPr sz="1500">
                        <a:solidFill>
                          <a:schemeClr val="lt2"/>
                        </a:solidFill>
                        <a:highlight>
                          <a:schemeClr val="accent4"/>
                        </a:highlight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0" marR="91425" marL="1828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highlight>
                            <a:schemeClr val="accent4"/>
                          </a:highlight>
                          <a:latin typeface="Inter"/>
                          <a:ea typeface="Inter"/>
                          <a:cs typeface="Inter"/>
                          <a:sym typeface="Inter"/>
                        </a:rPr>
                        <a:t>512</a:t>
                      </a:r>
                      <a:endParaRPr sz="1100">
                        <a:highlight>
                          <a:schemeClr val="accent4"/>
                        </a:highlight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0" marR="91425" marL="1828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highlight>
                            <a:schemeClr val="accent4"/>
                          </a:highlight>
                          <a:latin typeface="Inter"/>
                          <a:ea typeface="Inter"/>
                          <a:cs typeface="Inter"/>
                          <a:sym typeface="Inter"/>
                        </a:rPr>
                        <a:t>499</a:t>
                      </a:r>
                      <a:endParaRPr sz="1100">
                        <a:highlight>
                          <a:schemeClr val="accent4"/>
                        </a:highlight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solidFill>
                          <a:schemeClr val="lt2"/>
                        </a:solidFill>
                        <a:highlight>
                          <a:srgbClr val="77BEE0"/>
                        </a:highlight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0" marR="91425" marL="1828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</a:tr>
              <a:tr h="4891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True “ifvisit”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T="91425" marB="0" marR="91425" marL="1828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highlight>
                            <a:schemeClr val="lt1"/>
                          </a:highlight>
                          <a:latin typeface="Inter"/>
                          <a:ea typeface="Inter"/>
                          <a:cs typeface="Inter"/>
                          <a:sym typeface="Inter"/>
                        </a:rPr>
                        <a:t>188</a:t>
                      </a:r>
                      <a:endParaRPr sz="1500">
                        <a:solidFill>
                          <a:schemeClr val="lt2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0" marR="91425" marL="1828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highlight>
                            <a:schemeClr val="lt1"/>
                          </a:highlight>
                          <a:latin typeface="Inter"/>
                          <a:ea typeface="Inter"/>
                          <a:cs typeface="Inter"/>
                          <a:sym typeface="Inter"/>
                        </a:rPr>
                        <a:t>529</a:t>
                      </a:r>
                      <a:endParaRPr sz="1100">
                        <a:highlight>
                          <a:srgbClr val="FFFFFF"/>
                        </a:highlight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0" marR="91425" marL="1828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highlight>
                            <a:srgbClr val="FFFFFF"/>
                          </a:highlight>
                          <a:latin typeface="Inter"/>
                          <a:ea typeface="Inter"/>
                          <a:cs typeface="Inter"/>
                          <a:sym typeface="Inter"/>
                        </a:rPr>
                        <a:t>529</a:t>
                      </a:r>
                      <a:endParaRPr sz="1100">
                        <a:highlight>
                          <a:srgbClr val="FFFFFF"/>
                        </a:highlight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solidFill>
                          <a:schemeClr val="lt2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0" marR="91425" marL="1828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6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GLM after ROSE</a:t>
            </a:r>
            <a:endParaRPr/>
          </a:p>
        </p:txBody>
      </p:sp>
      <p:pic>
        <p:nvPicPr>
          <p:cNvPr id="743" name="Google Shape;743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350" y="1453000"/>
            <a:ext cx="3789800" cy="2476825"/>
          </a:xfrm>
          <a:prstGeom prst="rect">
            <a:avLst/>
          </a:prstGeom>
          <a:noFill/>
          <a:ln>
            <a:noFill/>
          </a:ln>
        </p:spPr>
      </p:pic>
      <p:sp>
        <p:nvSpPr>
          <p:cNvPr id="744" name="Google Shape;744;p69"/>
          <p:cNvSpPr txBox="1"/>
          <p:nvPr/>
        </p:nvSpPr>
        <p:spPr>
          <a:xfrm>
            <a:off x="1246075" y="3987400"/>
            <a:ext cx="398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rPr>
              <a:t>GAM before ROSE</a:t>
            </a:r>
            <a:endParaRPr>
              <a:solidFill>
                <a:schemeClr val="dk2"/>
              </a:solidFill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745" name="Google Shape;745;p69"/>
          <p:cNvSpPr/>
          <p:nvPr/>
        </p:nvSpPr>
        <p:spPr>
          <a:xfrm>
            <a:off x="3949150" y="2436749"/>
            <a:ext cx="869100" cy="540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ind"/>
              <a:ea typeface="Hind"/>
              <a:cs typeface="Hind"/>
              <a:sym typeface="Hind"/>
            </a:endParaRPr>
          </a:p>
        </p:txBody>
      </p:sp>
      <p:pic>
        <p:nvPicPr>
          <p:cNvPr id="746" name="Google Shape;746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04650" y="1330075"/>
            <a:ext cx="3852449" cy="2599751"/>
          </a:xfrm>
          <a:prstGeom prst="rect">
            <a:avLst/>
          </a:prstGeom>
          <a:noFill/>
          <a:ln>
            <a:noFill/>
          </a:ln>
        </p:spPr>
      </p:pic>
      <p:sp>
        <p:nvSpPr>
          <p:cNvPr id="747" name="Google Shape;747;p69"/>
          <p:cNvSpPr txBox="1"/>
          <p:nvPr/>
        </p:nvSpPr>
        <p:spPr>
          <a:xfrm>
            <a:off x="6292675" y="3929825"/>
            <a:ext cx="3073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rPr>
              <a:t>GAM after ROSE</a:t>
            </a:r>
            <a:endParaRPr>
              <a:solidFill>
                <a:schemeClr val="dk2"/>
              </a:solidFill>
              <a:latin typeface="Hind"/>
              <a:ea typeface="Hind"/>
              <a:cs typeface="Hind"/>
              <a:sym typeface="Hind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70"/>
          <p:cNvSpPr txBox="1"/>
          <p:nvPr>
            <p:ph type="title"/>
          </p:nvPr>
        </p:nvSpPr>
        <p:spPr>
          <a:xfrm>
            <a:off x="720000" y="2817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Zero Inflated Negative Binomial model</a:t>
            </a:r>
            <a:endParaRPr sz="2500"/>
          </a:p>
        </p:txBody>
      </p:sp>
      <p:sp>
        <p:nvSpPr>
          <p:cNvPr id="753" name="Google Shape;753;p70"/>
          <p:cNvSpPr txBox="1"/>
          <p:nvPr/>
        </p:nvSpPr>
        <p:spPr>
          <a:xfrm flipH="1">
            <a:off x="720000" y="1214875"/>
            <a:ext cx="7704000" cy="33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333333"/>
                </a:solidFill>
                <a:highlight>
                  <a:srgbClr val="FFFFFF"/>
                </a:highlight>
                <a:latin typeface="Inter"/>
                <a:ea typeface="Inter"/>
                <a:cs typeface="Inter"/>
                <a:sym typeface="Inter"/>
              </a:rPr>
              <a:t>The ZINB model is combining the principles of NB regression with a mechanism to account for excess zeros.</a:t>
            </a:r>
            <a:endParaRPr sz="15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333333"/>
                </a:solidFill>
                <a:highlight>
                  <a:srgbClr val="FFFFFF"/>
                </a:highlight>
                <a:latin typeface="Inter"/>
                <a:ea typeface="Inter"/>
                <a:cs typeface="Inter"/>
                <a:sym typeface="Inter"/>
              </a:rPr>
              <a:t>Differentiates between two sources of zeros:</a:t>
            </a:r>
            <a:endParaRPr sz="1500">
              <a:solidFill>
                <a:srgbClr val="333333"/>
              </a:solidFill>
              <a:highlight>
                <a:srgbClr val="FFFFFF"/>
              </a:highlight>
              <a:latin typeface="Inter"/>
              <a:ea typeface="Inter"/>
              <a:cs typeface="Inter"/>
              <a:sym typeface="Inter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333333"/>
              </a:buClr>
              <a:buSzPts val="1500"/>
              <a:buFont typeface="Inter"/>
              <a:buChar char="●"/>
            </a:pPr>
            <a:r>
              <a:rPr lang="en" sz="1500">
                <a:solidFill>
                  <a:srgbClr val="333333"/>
                </a:solidFill>
                <a:highlight>
                  <a:srgbClr val="FFFFFF"/>
                </a:highlight>
                <a:latin typeface="Inter"/>
                <a:ea typeface="Inter"/>
                <a:cs typeface="Inter"/>
                <a:sym typeface="Inter"/>
              </a:rPr>
              <a:t>those arising from the data’s natural variability “sampling zeros” and </a:t>
            </a:r>
            <a:endParaRPr sz="1500">
              <a:solidFill>
                <a:srgbClr val="333333"/>
              </a:solidFill>
              <a:highlight>
                <a:srgbClr val="FFFFFF"/>
              </a:highlight>
              <a:latin typeface="Inter"/>
              <a:ea typeface="Inter"/>
              <a:cs typeface="Inter"/>
              <a:sym typeface="Inter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500"/>
              <a:buFont typeface="Inter"/>
              <a:buChar char="●"/>
            </a:pPr>
            <a:r>
              <a:rPr lang="en" sz="1500">
                <a:solidFill>
                  <a:srgbClr val="333333"/>
                </a:solidFill>
                <a:highlight>
                  <a:srgbClr val="FFFFFF"/>
                </a:highlight>
                <a:latin typeface="Inter"/>
                <a:ea typeface="Inter"/>
                <a:cs typeface="Inter"/>
                <a:sym typeface="Inter"/>
              </a:rPr>
              <a:t>those that are structurally inherent or “excess zeros”</a:t>
            </a:r>
            <a:endParaRPr sz="15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Another key feature is the dispersion parameter r of the Negative Binomial distribution, which is used to model overdispersion in the count data part of the model</a:t>
            </a:r>
            <a:endParaRPr sz="15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2"/>
              </a:solidFill>
              <a:latin typeface="Hind"/>
              <a:ea typeface="Hind"/>
              <a:cs typeface="Hind"/>
              <a:sym typeface="Hind"/>
            </a:endParaRPr>
          </a:p>
        </p:txBody>
      </p:sp>
      <p:pic>
        <p:nvPicPr>
          <p:cNvPr id="754" name="Google Shape;754;p70"/>
          <p:cNvPicPr preferRelativeResize="0"/>
          <p:nvPr/>
        </p:nvPicPr>
        <p:blipFill rotWithShape="1">
          <a:blip r:embed="rId3">
            <a:alphaModFix/>
          </a:blip>
          <a:srcRect b="0" l="0" r="1048" t="1048"/>
          <a:stretch/>
        </p:blipFill>
        <p:spPr>
          <a:xfrm>
            <a:off x="2" y="4483385"/>
            <a:ext cx="522600" cy="6601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9" name="Google Shape;759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1075" y="355750"/>
            <a:ext cx="8041826" cy="846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0" name="Google Shape;760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83225" y="1374675"/>
            <a:ext cx="6072875" cy="343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1" name="Google Shape;761;p71"/>
          <p:cNvPicPr preferRelativeResize="0"/>
          <p:nvPr/>
        </p:nvPicPr>
        <p:blipFill rotWithShape="1">
          <a:blip r:embed="rId5">
            <a:alphaModFix/>
          </a:blip>
          <a:srcRect b="0" l="0" r="1048" t="1048"/>
          <a:stretch/>
        </p:blipFill>
        <p:spPr>
          <a:xfrm>
            <a:off x="8364500" y="1062427"/>
            <a:ext cx="453325" cy="572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6" name="Google Shape;766;p72"/>
          <p:cNvPicPr preferRelativeResize="0"/>
          <p:nvPr/>
        </p:nvPicPr>
        <p:blipFill rotWithShape="1">
          <a:blip r:embed="rId3">
            <a:alphaModFix/>
          </a:blip>
          <a:srcRect b="0" l="0" r="0" t="9747"/>
          <a:stretch/>
        </p:blipFill>
        <p:spPr>
          <a:xfrm>
            <a:off x="101350" y="2221700"/>
            <a:ext cx="2541125" cy="2732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67" name="Google Shape;767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1088" y="355750"/>
            <a:ext cx="8041826" cy="846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8" name="Google Shape;768;p7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63825" y="1325288"/>
            <a:ext cx="6087349" cy="19015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69" name="Google Shape;769;p72"/>
          <p:cNvGrpSpPr/>
          <p:nvPr/>
        </p:nvGrpSpPr>
        <p:grpSpPr>
          <a:xfrm>
            <a:off x="3214605" y="3702274"/>
            <a:ext cx="2714789" cy="441211"/>
            <a:chOff x="6336019" y="3733725"/>
            <a:chExt cx="2566206" cy="351310"/>
          </a:xfrm>
        </p:grpSpPr>
        <p:sp>
          <p:nvSpPr>
            <p:cNvPr id="770" name="Google Shape;770;p72"/>
            <p:cNvSpPr/>
            <p:nvPr/>
          </p:nvSpPr>
          <p:spPr>
            <a:xfrm>
              <a:off x="6336019" y="3733735"/>
              <a:ext cx="1881300" cy="351300"/>
            </a:xfrm>
            <a:prstGeom prst="homePlate">
              <a:avLst>
                <a:gd fmla="val 50000" name="adj"/>
              </a:avLst>
            </a:prstGeom>
            <a:noFill/>
            <a:ln cap="flat" cmpd="sng" w="9525">
              <a:solidFill>
                <a:srgbClr val="869FB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771" name="Google Shape;771;p72"/>
            <p:cNvSpPr/>
            <p:nvPr/>
          </p:nvSpPr>
          <p:spPr>
            <a:xfrm>
              <a:off x="8098525" y="3733725"/>
              <a:ext cx="346500" cy="351300"/>
            </a:xfrm>
            <a:prstGeom prst="chevron">
              <a:avLst>
                <a:gd fmla="val 50000" name="adj"/>
              </a:avLst>
            </a:prstGeom>
            <a:noFill/>
            <a:ln cap="flat" cmpd="sng" w="9525">
              <a:solidFill>
                <a:srgbClr val="869FB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772" name="Google Shape;772;p72"/>
            <p:cNvSpPr/>
            <p:nvPr/>
          </p:nvSpPr>
          <p:spPr>
            <a:xfrm>
              <a:off x="8327125" y="3733725"/>
              <a:ext cx="346500" cy="351300"/>
            </a:xfrm>
            <a:prstGeom prst="chevron">
              <a:avLst>
                <a:gd fmla="val 50000" name="adj"/>
              </a:avLst>
            </a:prstGeom>
            <a:noFill/>
            <a:ln cap="flat" cmpd="sng" w="9525">
              <a:solidFill>
                <a:srgbClr val="869FB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1"/>
                </a:solidFill>
                <a:highlight>
                  <a:schemeClr val="lt2"/>
                </a:highlight>
              </a:endParaRPr>
            </a:p>
          </p:txBody>
        </p:sp>
        <p:sp>
          <p:nvSpPr>
            <p:cNvPr id="773" name="Google Shape;773;p72"/>
            <p:cNvSpPr/>
            <p:nvPr/>
          </p:nvSpPr>
          <p:spPr>
            <a:xfrm>
              <a:off x="8555725" y="3733725"/>
              <a:ext cx="346500" cy="351300"/>
            </a:xfrm>
            <a:prstGeom prst="chevron">
              <a:avLst>
                <a:gd fmla="val 50000" name="adj"/>
              </a:avLst>
            </a:prstGeom>
            <a:noFill/>
            <a:ln cap="flat" cmpd="sng" w="9525">
              <a:solidFill>
                <a:srgbClr val="869FB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1"/>
                </a:solidFill>
              </a:endParaRPr>
            </a:p>
          </p:txBody>
        </p:sp>
      </p:grpSp>
      <p:pic>
        <p:nvPicPr>
          <p:cNvPr id="774" name="Google Shape;774;p7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33075" y="2007613"/>
            <a:ext cx="2354899" cy="3027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75" name="Google Shape;775;p7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27800" y="2007625"/>
            <a:ext cx="1210002" cy="21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6" name="Google Shape;776;p72"/>
          <p:cNvPicPr preferRelativeResize="0"/>
          <p:nvPr/>
        </p:nvPicPr>
        <p:blipFill rotWithShape="1">
          <a:blip r:embed="rId8">
            <a:alphaModFix/>
          </a:blip>
          <a:srcRect b="0" l="0" r="1048" t="1048"/>
          <a:stretch/>
        </p:blipFill>
        <p:spPr>
          <a:xfrm>
            <a:off x="1" y="1325303"/>
            <a:ext cx="349284" cy="44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7" name="Google Shape;777;p72"/>
          <p:cNvPicPr preferRelativeResize="0"/>
          <p:nvPr/>
        </p:nvPicPr>
        <p:blipFill rotWithShape="1">
          <a:blip r:embed="rId8">
            <a:alphaModFix/>
          </a:blip>
          <a:srcRect b="0" l="0" r="1048" t="1048"/>
          <a:stretch/>
        </p:blipFill>
        <p:spPr>
          <a:xfrm>
            <a:off x="4185000" y="3778613"/>
            <a:ext cx="228425" cy="288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7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Hurdle Negative Binomial model</a:t>
            </a:r>
            <a:endParaRPr/>
          </a:p>
        </p:txBody>
      </p:sp>
      <p:sp>
        <p:nvSpPr>
          <p:cNvPr id="783" name="Google Shape;783;p73"/>
          <p:cNvSpPr txBox="1"/>
          <p:nvPr/>
        </p:nvSpPr>
        <p:spPr>
          <a:xfrm>
            <a:off x="720000" y="1344125"/>
            <a:ext cx="7704000" cy="316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hurdle models decompose the prediction process into two components:</a:t>
            </a:r>
            <a:endParaRPr sz="15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Inter"/>
              <a:buChar char="●"/>
            </a:pPr>
            <a:r>
              <a:rPr lang="en" sz="15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 a binary process for distinguishing between zero and non-zero counts</a:t>
            </a:r>
            <a:endParaRPr sz="15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Inter"/>
              <a:buChar char="●"/>
            </a:pPr>
            <a:r>
              <a:rPr lang="en" sz="15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 a truncated count distribution model exclusively for the positive counts</a:t>
            </a:r>
            <a:endParaRPr sz="15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 It first decides if a visit happens at all and then predicts how many visits will happen if it does.</a:t>
            </a:r>
            <a:endParaRPr sz="15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The model uses different factors to predict both the chance of no visits and the expected number of visits, helping us understand what influences these outcomes</a:t>
            </a:r>
            <a:endParaRPr sz="15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784" name="Google Shape;784;p73"/>
          <p:cNvPicPr preferRelativeResize="0"/>
          <p:nvPr/>
        </p:nvPicPr>
        <p:blipFill rotWithShape="1">
          <a:blip r:embed="rId3">
            <a:alphaModFix/>
          </a:blip>
          <a:srcRect b="0" l="0" r="1048" t="1048"/>
          <a:stretch/>
        </p:blipFill>
        <p:spPr>
          <a:xfrm>
            <a:off x="8651201" y="224478"/>
            <a:ext cx="354845" cy="448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38"/>
          <p:cNvSpPr txBox="1"/>
          <p:nvPr>
            <p:ph type="title"/>
          </p:nvPr>
        </p:nvSpPr>
        <p:spPr>
          <a:xfrm>
            <a:off x="720000" y="-1217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Considerations and insights</a:t>
            </a:r>
            <a:endParaRPr sz="23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72" name="Google Shape;47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8690601" y="2"/>
            <a:ext cx="453389" cy="572701"/>
          </a:xfrm>
          <a:prstGeom prst="rect">
            <a:avLst/>
          </a:prstGeom>
          <a:noFill/>
          <a:ln>
            <a:noFill/>
          </a:ln>
        </p:spPr>
      </p:pic>
      <p:sp>
        <p:nvSpPr>
          <p:cNvPr id="473" name="Google Shape;473;p38"/>
          <p:cNvSpPr txBox="1"/>
          <p:nvPr/>
        </p:nvSpPr>
        <p:spPr>
          <a:xfrm>
            <a:off x="573000" y="612750"/>
            <a:ext cx="7998000" cy="43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Hind"/>
                <a:ea typeface="Hind"/>
                <a:cs typeface="Hind"/>
                <a:sym typeface="Hind"/>
              </a:rPr>
              <a:t>The Australian healthcare system in 1977-1978 was undergoing significant changes, primarily due to the implementation of Medibank, a universal health insurance system.</a:t>
            </a:r>
            <a:endParaRPr sz="1200">
              <a:latin typeface="Hind"/>
              <a:ea typeface="Hind"/>
              <a:cs typeface="Hind"/>
              <a:sym typeface="Hind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Hind"/>
              <a:ea typeface="Hind"/>
              <a:cs typeface="Hind"/>
              <a:sym typeface="Hind"/>
            </a:endParaRPr>
          </a:p>
          <a:p>
            <a:pPr indent="-228600" lvl="0" marL="2286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Hind"/>
                <a:ea typeface="Hind"/>
                <a:cs typeface="Hind"/>
                <a:sym typeface="Hind"/>
              </a:rPr>
              <a:t>Medibank Introduction</a:t>
            </a:r>
            <a:r>
              <a:rPr lang="en" sz="1200">
                <a:latin typeface="Hind"/>
                <a:ea typeface="Hind"/>
                <a:cs typeface="Hind"/>
                <a:sym typeface="Hind"/>
              </a:rPr>
              <a:t>:</a:t>
            </a:r>
            <a:endParaRPr sz="1200">
              <a:latin typeface="Hind"/>
              <a:ea typeface="Hind"/>
              <a:cs typeface="Hind"/>
              <a:sym typeface="Hind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Hind"/>
                <a:ea typeface="Hind"/>
                <a:cs typeface="Hind"/>
                <a:sym typeface="Hind"/>
              </a:rPr>
              <a:t>Introduced in 1975 by the Whitlam Government through the Health Insurance Act 1973.</a:t>
            </a:r>
            <a:endParaRPr sz="1200">
              <a:latin typeface="Hind"/>
              <a:ea typeface="Hind"/>
              <a:cs typeface="Hind"/>
              <a:sym typeface="Hind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Hind"/>
                <a:ea typeface="Hind"/>
                <a:cs typeface="Hind"/>
                <a:sym typeface="Hind"/>
              </a:rPr>
              <a:t>Aimed to provide universal health coverage to all Australians and free treatment in public hospitals.</a:t>
            </a:r>
            <a:endParaRPr sz="1200">
              <a:latin typeface="Hind"/>
              <a:ea typeface="Hind"/>
              <a:cs typeface="Hind"/>
              <a:sym typeface="Hind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Hind"/>
                <a:ea typeface="Hind"/>
                <a:cs typeface="Hind"/>
                <a:sym typeface="Hind"/>
              </a:rPr>
              <a:t>Funded by a 2.5% levy on taxable incomes, an additional levy for high-income earners, and government funds.</a:t>
            </a:r>
            <a:endParaRPr sz="1200">
              <a:latin typeface="Hind"/>
              <a:ea typeface="Hind"/>
              <a:cs typeface="Hind"/>
              <a:sym typeface="Hind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Hind"/>
              <a:ea typeface="Hind"/>
              <a:cs typeface="Hind"/>
              <a:sym typeface="Hind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Hind"/>
                <a:ea typeface="Hind"/>
                <a:cs typeface="Hind"/>
                <a:sym typeface="Hind"/>
              </a:rPr>
              <a:t>Transition in Healthcare System:</a:t>
            </a:r>
            <a:endParaRPr b="1" sz="1200">
              <a:latin typeface="Hind"/>
              <a:ea typeface="Hind"/>
              <a:cs typeface="Hind"/>
              <a:sym typeface="Hind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Hind"/>
                <a:ea typeface="Hind"/>
                <a:cs typeface="Hind"/>
                <a:sym typeface="Hind"/>
              </a:rPr>
              <a:t>In 1981, the Fraser Government abolished Medibank, replacing it with Medibank Private, a government-subsidized private insurance scheme.</a:t>
            </a:r>
            <a:endParaRPr sz="1200">
              <a:latin typeface="Hind"/>
              <a:ea typeface="Hind"/>
              <a:cs typeface="Hind"/>
              <a:sym typeface="Hind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Hind"/>
                <a:ea typeface="Hind"/>
                <a:cs typeface="Hind"/>
                <a:sym typeface="Hind"/>
              </a:rPr>
              <a:t>The dataset analyzed in this project corresponds to the period when the original Medibank scheme was operational.</a:t>
            </a:r>
            <a:endParaRPr sz="1200">
              <a:latin typeface="Hind"/>
              <a:ea typeface="Hind"/>
              <a:cs typeface="Hind"/>
              <a:sym typeface="Hind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Hind"/>
              <a:ea typeface="Hind"/>
              <a:cs typeface="Hind"/>
              <a:sym typeface="Hind"/>
            </a:endParaRPr>
          </a:p>
          <a:p>
            <a:pPr indent="-228600" lvl="0" marL="228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Hind"/>
                <a:ea typeface="Hind"/>
                <a:cs typeface="Hind"/>
                <a:sym typeface="Hind"/>
              </a:rPr>
              <a:t>Challenges and Debates:</a:t>
            </a:r>
            <a:endParaRPr b="1" sz="1200">
              <a:latin typeface="Hind"/>
              <a:ea typeface="Hind"/>
              <a:cs typeface="Hind"/>
              <a:sym typeface="Hin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Hind"/>
                <a:ea typeface="Hind"/>
                <a:cs typeface="Hind"/>
                <a:sym typeface="Hind"/>
              </a:rPr>
              <a:t>The cost of running Medibank was a significant concern for the government.</a:t>
            </a:r>
            <a:endParaRPr sz="1200">
              <a:latin typeface="Hind"/>
              <a:ea typeface="Hind"/>
              <a:cs typeface="Hind"/>
              <a:sym typeface="Hin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Hind"/>
                <a:ea typeface="Hind"/>
                <a:cs typeface="Hind"/>
                <a:sym typeface="Hind"/>
              </a:rPr>
              <a:t>There were debates on whether Medibank achieved equitable access for all Australians.</a:t>
            </a:r>
            <a:endParaRPr sz="1200">
              <a:latin typeface="Hind"/>
              <a:ea typeface="Hind"/>
              <a:cs typeface="Hind"/>
              <a:sym typeface="Hin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Hind"/>
                <a:ea typeface="Hind"/>
                <a:cs typeface="Hind"/>
                <a:sym typeface="Hind"/>
              </a:rPr>
              <a:t>Concerns were raised about longer waiting times in the public healthcare system.</a:t>
            </a:r>
            <a:endParaRPr sz="1200">
              <a:latin typeface="Hind"/>
              <a:ea typeface="Hind"/>
              <a:cs typeface="Hind"/>
              <a:sym typeface="Hin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Hind"/>
              <a:ea typeface="Hind"/>
              <a:cs typeface="Hind"/>
              <a:sym typeface="Hin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Hind"/>
                <a:ea typeface="Hind"/>
                <a:cs typeface="Hind"/>
                <a:sym typeface="Hind"/>
              </a:rPr>
              <a:t>This period represents a pivotal moment in Australian healthcare history, with Medibank being a crucial element in shaping the future direction of the nation's health policy and insurance systems.</a:t>
            </a:r>
            <a:endParaRPr sz="1300">
              <a:latin typeface="Hind"/>
              <a:ea typeface="Hind"/>
              <a:cs typeface="Hind"/>
              <a:sym typeface="Hind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Hind"/>
              <a:ea typeface="Hind"/>
              <a:cs typeface="Hind"/>
              <a:sym typeface="Hind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Hind"/>
              <a:ea typeface="Hind"/>
              <a:cs typeface="Hind"/>
              <a:sym typeface="Hind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Hind"/>
              <a:ea typeface="Hind"/>
              <a:cs typeface="Hind"/>
              <a:sym typeface="Hind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Hind"/>
              <a:ea typeface="Hind"/>
              <a:cs typeface="Hind"/>
              <a:sym typeface="Hind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p7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90" name="Google Shape;790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28150"/>
            <a:ext cx="8839200" cy="806446"/>
          </a:xfrm>
          <a:prstGeom prst="rect">
            <a:avLst/>
          </a:prstGeom>
          <a:noFill/>
          <a:ln>
            <a:noFill/>
          </a:ln>
        </p:spPr>
      </p:pic>
      <p:pic>
        <p:nvPicPr>
          <p:cNvPr id="791" name="Google Shape;791;p74"/>
          <p:cNvPicPr preferRelativeResize="0"/>
          <p:nvPr/>
        </p:nvPicPr>
        <p:blipFill rotWithShape="1">
          <a:blip r:embed="rId4">
            <a:alphaModFix/>
          </a:blip>
          <a:srcRect b="-1730" l="-8519" r="8519" t="1730"/>
          <a:stretch/>
        </p:blipFill>
        <p:spPr>
          <a:xfrm>
            <a:off x="1237525" y="1299050"/>
            <a:ext cx="5658750" cy="3475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7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97" name="Google Shape;797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422800"/>
            <a:ext cx="2294774" cy="2464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98" name="Google Shape;798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85227" y="2588763"/>
            <a:ext cx="2002739" cy="213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9" name="Google Shape;799;p7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75388" y="1227650"/>
            <a:ext cx="5593224" cy="213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0" name="Google Shape;800;p7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400" y="2116225"/>
            <a:ext cx="1322500" cy="26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1" name="Google Shape;801;p7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368600" y="2161873"/>
            <a:ext cx="1566788" cy="26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2" name="Google Shape;802;p7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52400" y="328150"/>
            <a:ext cx="8839200" cy="80644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03" name="Google Shape;803;p75"/>
          <p:cNvGrpSpPr/>
          <p:nvPr/>
        </p:nvGrpSpPr>
        <p:grpSpPr>
          <a:xfrm>
            <a:off x="3214605" y="3702274"/>
            <a:ext cx="2714789" cy="441211"/>
            <a:chOff x="6336019" y="3733725"/>
            <a:chExt cx="2566206" cy="351310"/>
          </a:xfrm>
        </p:grpSpPr>
        <p:sp>
          <p:nvSpPr>
            <p:cNvPr id="804" name="Google Shape;804;p75"/>
            <p:cNvSpPr/>
            <p:nvPr/>
          </p:nvSpPr>
          <p:spPr>
            <a:xfrm>
              <a:off x="6336019" y="3733735"/>
              <a:ext cx="1881300" cy="351300"/>
            </a:xfrm>
            <a:prstGeom prst="homePlate">
              <a:avLst>
                <a:gd fmla="val 50000" name="adj"/>
              </a:avLst>
            </a:prstGeom>
            <a:noFill/>
            <a:ln cap="flat" cmpd="sng" w="9525">
              <a:solidFill>
                <a:srgbClr val="869FB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805" name="Google Shape;805;p75"/>
            <p:cNvSpPr/>
            <p:nvPr/>
          </p:nvSpPr>
          <p:spPr>
            <a:xfrm>
              <a:off x="8098525" y="3733725"/>
              <a:ext cx="346500" cy="351300"/>
            </a:xfrm>
            <a:prstGeom prst="chevron">
              <a:avLst>
                <a:gd fmla="val 50000" name="adj"/>
              </a:avLst>
            </a:prstGeom>
            <a:noFill/>
            <a:ln cap="flat" cmpd="sng" w="9525">
              <a:solidFill>
                <a:srgbClr val="869FB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806" name="Google Shape;806;p75"/>
            <p:cNvSpPr/>
            <p:nvPr/>
          </p:nvSpPr>
          <p:spPr>
            <a:xfrm>
              <a:off x="8327125" y="3733725"/>
              <a:ext cx="346500" cy="351300"/>
            </a:xfrm>
            <a:prstGeom prst="chevron">
              <a:avLst>
                <a:gd fmla="val 50000" name="adj"/>
              </a:avLst>
            </a:prstGeom>
            <a:noFill/>
            <a:ln cap="flat" cmpd="sng" w="9525">
              <a:solidFill>
                <a:srgbClr val="869FB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1"/>
                </a:solidFill>
                <a:highlight>
                  <a:schemeClr val="lt2"/>
                </a:highlight>
              </a:endParaRPr>
            </a:p>
          </p:txBody>
        </p:sp>
        <p:sp>
          <p:nvSpPr>
            <p:cNvPr id="807" name="Google Shape;807;p75"/>
            <p:cNvSpPr/>
            <p:nvPr/>
          </p:nvSpPr>
          <p:spPr>
            <a:xfrm>
              <a:off x="8555725" y="3733725"/>
              <a:ext cx="346500" cy="351300"/>
            </a:xfrm>
            <a:prstGeom prst="chevron">
              <a:avLst>
                <a:gd fmla="val 50000" name="adj"/>
              </a:avLst>
            </a:prstGeom>
            <a:noFill/>
            <a:ln cap="flat" cmpd="sng" w="9525">
              <a:solidFill>
                <a:srgbClr val="869FB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1"/>
                </a:solidFill>
              </a:endParaRPr>
            </a:p>
          </p:txBody>
        </p:sp>
      </p:grpSp>
      <p:pic>
        <p:nvPicPr>
          <p:cNvPr id="808" name="Google Shape;808;p75"/>
          <p:cNvPicPr preferRelativeResize="0"/>
          <p:nvPr/>
        </p:nvPicPr>
        <p:blipFill rotWithShape="1">
          <a:blip r:embed="rId9">
            <a:alphaModFix/>
          </a:blip>
          <a:srcRect b="0" l="0" r="1048" t="1048"/>
          <a:stretch/>
        </p:blipFill>
        <p:spPr>
          <a:xfrm>
            <a:off x="4045400" y="3727400"/>
            <a:ext cx="309500" cy="390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76"/>
          <p:cNvSpPr txBox="1"/>
          <p:nvPr>
            <p:ph type="title"/>
          </p:nvPr>
        </p:nvSpPr>
        <p:spPr>
          <a:xfrm>
            <a:off x="-652225" y="3109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ZINB vs HNB</a:t>
            </a:r>
            <a:endParaRPr/>
          </a:p>
        </p:txBody>
      </p:sp>
      <p:graphicFrame>
        <p:nvGraphicFramePr>
          <p:cNvPr id="814" name="Google Shape;814;p76"/>
          <p:cNvGraphicFramePr/>
          <p:nvPr/>
        </p:nvGraphicFramePr>
        <p:xfrm>
          <a:off x="734450" y="1524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{83D7C836-13F9-4BED-A2B9-02E3FA490E96}</a:tableStyleId>
              </a:tblPr>
              <a:tblGrid>
                <a:gridCol w="2311625"/>
                <a:gridCol w="1095050"/>
                <a:gridCol w="1073875"/>
              </a:tblGrid>
              <a:tr h="340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T="91425" marB="0" marR="91425" marL="1828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</a:rPr>
                        <a:t>ZINB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91425" marB="0" marR="91425" marL="1828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</a:rPr>
                        <a:t>HNB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91425" marB="0" marR="91425" marL="1828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</a:tr>
              <a:tr h="473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AIC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T="91425" marB="0" marR="91425" marL="1828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highlight>
                            <a:schemeClr val="accent4"/>
                          </a:highlight>
                          <a:latin typeface="Inter"/>
                          <a:ea typeface="Inter"/>
                          <a:cs typeface="Inter"/>
                          <a:sym typeface="Inter"/>
                        </a:rPr>
                        <a:t>4908.415</a:t>
                      </a:r>
                      <a:endParaRPr sz="1500">
                        <a:solidFill>
                          <a:schemeClr val="lt2"/>
                        </a:solidFill>
                        <a:highlight>
                          <a:schemeClr val="accent4"/>
                        </a:highlight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0" marR="91425" marL="1828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highlight>
                            <a:schemeClr val="accent4"/>
                          </a:highlight>
                          <a:latin typeface="Inter"/>
                          <a:ea typeface="Inter"/>
                          <a:cs typeface="Inter"/>
                          <a:sym typeface="Inter"/>
                        </a:rPr>
                        <a:t>4980.611</a:t>
                      </a:r>
                      <a:endParaRPr sz="1100">
                        <a:highlight>
                          <a:schemeClr val="accent4"/>
                        </a:highlight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solidFill>
                          <a:schemeClr val="lt2"/>
                        </a:solidFill>
                        <a:highlight>
                          <a:srgbClr val="FFFFFF"/>
                        </a:highlight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0" marR="91425" marL="1828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</a:tr>
              <a:tr h="473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MAE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T="91425" marB="0" marR="91425" marL="1828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highlight>
                            <a:srgbClr val="FFFFFF"/>
                          </a:highlight>
                          <a:latin typeface="Inter"/>
                          <a:ea typeface="Inter"/>
                          <a:cs typeface="Inter"/>
                          <a:sym typeface="Inter"/>
                        </a:rPr>
                        <a:t>0.2649326</a:t>
                      </a:r>
                      <a:endParaRPr sz="1500">
                        <a:solidFill>
                          <a:schemeClr val="lt2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0" marR="91425" marL="1828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highlight>
                            <a:srgbClr val="FFFFFF"/>
                          </a:highlight>
                          <a:latin typeface="Inter"/>
                          <a:ea typeface="Inter"/>
                          <a:cs typeface="Inter"/>
                          <a:sym typeface="Inter"/>
                        </a:rPr>
                        <a:t>0.2736031</a:t>
                      </a:r>
                      <a:endParaRPr sz="1100">
                        <a:highlight>
                          <a:srgbClr val="FFFFFF"/>
                        </a:highlight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solidFill>
                          <a:schemeClr val="lt2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0" marR="91425" marL="1828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73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  <a:highlight>
                            <a:schemeClr val="accent4"/>
                          </a:highlight>
                        </a:rPr>
                        <a:t>RMSE</a:t>
                      </a:r>
                      <a:endParaRPr>
                        <a:solidFill>
                          <a:schemeClr val="lt2"/>
                        </a:solidFill>
                        <a:highlight>
                          <a:schemeClr val="accent4"/>
                        </a:highlight>
                      </a:endParaRPr>
                    </a:p>
                  </a:txBody>
                  <a:tcPr marT="91425" marB="0" marR="91425" marL="1828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highlight>
                            <a:schemeClr val="accent4"/>
                          </a:highlight>
                          <a:latin typeface="Inter"/>
                          <a:ea typeface="Inter"/>
                          <a:cs typeface="Inter"/>
                          <a:sym typeface="Inter"/>
                        </a:rPr>
                        <a:t>0.6988843</a:t>
                      </a:r>
                      <a:endParaRPr sz="1500">
                        <a:solidFill>
                          <a:schemeClr val="lt2"/>
                        </a:solidFill>
                        <a:highlight>
                          <a:schemeClr val="accent4"/>
                        </a:highlight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0" marR="91425" marL="1828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highlight>
                            <a:schemeClr val="accent4"/>
                          </a:highlight>
                          <a:latin typeface="Inter"/>
                          <a:ea typeface="Inter"/>
                          <a:cs typeface="Inter"/>
                          <a:sym typeface="Inter"/>
                        </a:rPr>
                        <a:t>0.731878</a:t>
                      </a:r>
                      <a:endParaRPr sz="1100">
                        <a:highlight>
                          <a:schemeClr val="accent4"/>
                        </a:highlight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solidFill>
                          <a:schemeClr val="lt2"/>
                        </a:solidFill>
                        <a:highlight>
                          <a:srgbClr val="77BEE0"/>
                        </a:highlight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0" marR="91425" marL="1828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</a:tr>
              <a:tr h="473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ACCURACY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T="91425" marB="0" marR="91425" marL="1828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highlight>
                            <a:srgbClr val="FFFFFF"/>
                          </a:highlight>
                          <a:latin typeface="Inter"/>
                          <a:ea typeface="Inter"/>
                          <a:cs typeface="Inter"/>
                          <a:sym typeface="Inter"/>
                        </a:rPr>
                        <a:t>0.830</a:t>
                      </a:r>
                      <a:endParaRPr sz="1500">
                        <a:solidFill>
                          <a:schemeClr val="lt2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0" marR="91425" marL="1828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highlight>
                            <a:srgbClr val="FFFFFF"/>
                          </a:highlight>
                          <a:latin typeface="Inter"/>
                          <a:ea typeface="Inter"/>
                          <a:cs typeface="Inter"/>
                          <a:sym typeface="Inter"/>
                        </a:rPr>
                        <a:t>0.8237</a:t>
                      </a:r>
                      <a:endParaRPr sz="1100">
                        <a:highlight>
                          <a:srgbClr val="FFFFFF"/>
                        </a:highlight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solidFill>
                          <a:schemeClr val="lt2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0" marR="91425" marL="1828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73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BALANCED ACCURACY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T="91425" marB="0" marR="91425" marL="1828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highlight>
                            <a:schemeClr val="accent4"/>
                          </a:highlight>
                          <a:latin typeface="Inter"/>
                          <a:ea typeface="Inter"/>
                          <a:cs typeface="Inter"/>
                          <a:sym typeface="Inter"/>
                        </a:rPr>
                        <a:t>0.538</a:t>
                      </a:r>
                      <a:endParaRPr sz="1500">
                        <a:solidFill>
                          <a:schemeClr val="lt2"/>
                        </a:solidFill>
                        <a:highlight>
                          <a:schemeClr val="accent4"/>
                        </a:highlight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0" marR="91425" marL="1828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highlight>
                            <a:schemeClr val="accent4"/>
                          </a:highlight>
                          <a:latin typeface="Inter"/>
                          <a:ea typeface="Inter"/>
                          <a:cs typeface="Inter"/>
                          <a:sym typeface="Inter"/>
                        </a:rPr>
                        <a:t>0.520</a:t>
                      </a:r>
                      <a:endParaRPr sz="1100">
                        <a:highlight>
                          <a:schemeClr val="accent4"/>
                        </a:highlight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solidFill>
                          <a:schemeClr val="lt2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0" marR="91425" marL="1828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</a:tr>
              <a:tr h="473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AUC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T="91425" marB="0" marR="91425" marL="1828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highlight>
                            <a:srgbClr val="FFFFFF"/>
                          </a:highlight>
                          <a:latin typeface="Inter"/>
                          <a:ea typeface="Inter"/>
                          <a:cs typeface="Inter"/>
                          <a:sym typeface="Inter"/>
                        </a:rPr>
                        <a:t>0.681</a:t>
                      </a:r>
                      <a:endParaRPr>
                        <a:solidFill>
                          <a:schemeClr val="lt2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0" marR="91425" marL="1828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highlight>
                            <a:srgbClr val="FFFFFF"/>
                          </a:highlight>
                          <a:latin typeface="Inter"/>
                          <a:ea typeface="Inter"/>
                          <a:cs typeface="Inter"/>
                          <a:sym typeface="Inter"/>
                        </a:rPr>
                        <a:t>0.6355</a:t>
                      </a:r>
                      <a:endParaRPr sz="1100">
                        <a:highlight>
                          <a:srgbClr val="FFFFFF"/>
                        </a:highlight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solidFill>
                          <a:schemeClr val="lt2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0" marR="91425" marL="1828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815" name="Google Shape;815;p76"/>
          <p:cNvGraphicFramePr/>
          <p:nvPr/>
        </p:nvGraphicFramePr>
        <p:xfrm>
          <a:off x="5507900" y="3354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{83D7C836-13F9-4BED-A2B9-02E3FA490E96}</a:tableStyleId>
              </a:tblPr>
              <a:tblGrid>
                <a:gridCol w="802750"/>
                <a:gridCol w="802750"/>
                <a:gridCol w="802750"/>
                <a:gridCol w="8027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n.visits</a:t>
                      </a:r>
                      <a:endParaRPr sz="1300"/>
                    </a:p>
                  </a:txBody>
                  <a:tcPr marT="91425" marB="91425" marR="91425" marL="91425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</a:rPr>
                        <a:t>TRUE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</a:rPr>
                        <a:t>ZINB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</a:rPr>
                        <a:t>HNB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accent2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850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882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915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142</a:t>
                      </a:r>
                      <a:endParaRPr/>
                    </a:p>
                  </a:txBody>
                  <a:tcPr marT="91425" marB="91425" marR="91425" marL="91425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134</a:t>
                      </a:r>
                      <a:endParaRPr/>
                    </a:p>
                  </a:txBody>
                  <a:tcPr marT="91425" marB="91425" marR="91425" marL="91425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96</a:t>
                      </a:r>
                      <a:endParaRPr/>
                    </a:p>
                  </a:txBody>
                  <a:tcPr marT="91425" marB="91425" marR="91425" marL="91425">
                    <a:solidFill>
                      <a:schemeClr val="accent4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29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19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T="91425" marB="91425" marR="91425" marL="91425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</a:t>
                      </a:r>
                      <a:endParaRPr/>
                    </a:p>
                  </a:txBody>
                  <a:tcPr marT="91425" marB="91425" marR="91425" marL="91425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</a:t>
                      </a:r>
                      <a:endParaRPr/>
                    </a:p>
                  </a:txBody>
                  <a:tcPr marT="91425" marB="91425" marR="91425" marL="91425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</a:t>
                      </a:r>
                      <a:endParaRPr/>
                    </a:p>
                  </a:txBody>
                  <a:tcPr marT="91425" marB="91425" marR="91425" marL="91425">
                    <a:solidFill>
                      <a:schemeClr val="accent4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</a:t>
                      </a:r>
                      <a:endParaRPr/>
                    </a:p>
                  </a:txBody>
                  <a:tcPr marT="91425" marB="91425" marR="91425" marL="91425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T="91425" marB="91425" marR="91425" marL="91425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T="91425" marB="91425" marR="91425" marL="91425">
                    <a:solidFill>
                      <a:schemeClr val="accent4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</a:t>
                      </a:r>
                      <a:endParaRPr/>
                    </a:p>
                  </a:txBody>
                  <a:tcPr marT="91425" marB="91425" marR="91425" marL="91425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T="91425" marB="91425" marR="91425" marL="91425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chemeClr val="accent4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</a:t>
                      </a:r>
                      <a:endParaRPr/>
                    </a:p>
                  </a:txBody>
                  <a:tcPr marT="91425" marB="91425" marR="91425" marL="91425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chemeClr val="accent4"/>
                    </a:solidFill>
                  </a:tcPr>
                </a:tc>
              </a:tr>
            </a:tbl>
          </a:graphicData>
        </a:graphic>
      </p:graphicFrame>
      <p:pic>
        <p:nvPicPr>
          <p:cNvPr id="816" name="Google Shape;816;p76"/>
          <p:cNvPicPr preferRelativeResize="0"/>
          <p:nvPr/>
        </p:nvPicPr>
        <p:blipFill rotWithShape="1">
          <a:blip r:embed="rId3">
            <a:alphaModFix/>
          </a:blip>
          <a:srcRect b="0" l="0" r="1048" t="1048"/>
          <a:stretch/>
        </p:blipFill>
        <p:spPr>
          <a:xfrm flipH="1">
            <a:off x="5198400" y="1127825"/>
            <a:ext cx="309500" cy="390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0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p7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Naive Bayes</a:t>
            </a:r>
            <a:endParaRPr/>
          </a:p>
        </p:txBody>
      </p:sp>
      <p:pic>
        <p:nvPicPr>
          <p:cNvPr id="822" name="Google Shape;822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860675"/>
            <a:ext cx="5790374" cy="3130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3" name="Google Shape;823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31925" y="1693350"/>
            <a:ext cx="3343574" cy="175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7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Lookup Model</a:t>
            </a:r>
            <a:endParaRPr/>
          </a:p>
        </p:txBody>
      </p:sp>
      <p:pic>
        <p:nvPicPr>
          <p:cNvPr id="829" name="Google Shape;829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863500"/>
            <a:ext cx="5785149" cy="312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0" name="Google Shape;830;p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 rot="-5400000">
            <a:off x="6403215" y="2152187"/>
            <a:ext cx="2309475" cy="1732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4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p7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Random Forest</a:t>
            </a:r>
            <a:endParaRPr/>
          </a:p>
        </p:txBody>
      </p:sp>
      <p:pic>
        <p:nvPicPr>
          <p:cNvPr id="836" name="Google Shape;836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869900"/>
            <a:ext cx="5773299" cy="312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7" name="Google Shape;837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25700" y="1748500"/>
            <a:ext cx="3051125" cy="134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8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Neural Networks</a:t>
            </a:r>
            <a:endParaRPr/>
          </a:p>
        </p:txBody>
      </p:sp>
      <p:pic>
        <p:nvPicPr>
          <p:cNvPr id="843" name="Google Shape;843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863500"/>
            <a:ext cx="5785149" cy="312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4" name="Google Shape;844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37549" y="1625850"/>
            <a:ext cx="2901652" cy="21762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8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Poisson Regression</a:t>
            </a:r>
            <a:endParaRPr/>
          </a:p>
        </p:txBody>
      </p:sp>
      <p:pic>
        <p:nvPicPr>
          <p:cNvPr id="850" name="Google Shape;850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863500"/>
            <a:ext cx="5785149" cy="312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1" name="Google Shape;851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37549" y="1928625"/>
            <a:ext cx="2901651" cy="21497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5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p8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Logistic Regression</a:t>
            </a:r>
            <a:endParaRPr/>
          </a:p>
        </p:txBody>
      </p:sp>
      <p:pic>
        <p:nvPicPr>
          <p:cNvPr id="857" name="Google Shape;857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869900"/>
            <a:ext cx="5773299" cy="312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8" name="Google Shape;858;p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25699" y="2201750"/>
            <a:ext cx="2913500" cy="18255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2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p8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MCA-KNN</a:t>
            </a:r>
            <a:endParaRPr/>
          </a:p>
        </p:txBody>
      </p:sp>
      <p:pic>
        <p:nvPicPr>
          <p:cNvPr id="864" name="Google Shape;864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869900"/>
            <a:ext cx="5773299" cy="312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5" name="Google Shape;865;p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6355638" y="2335687"/>
            <a:ext cx="2484124" cy="1652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8" name="Google Shape;47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50" y="2085100"/>
            <a:ext cx="3838224" cy="2242853"/>
          </a:xfrm>
          <a:prstGeom prst="rect">
            <a:avLst/>
          </a:prstGeom>
          <a:noFill/>
          <a:ln>
            <a:noFill/>
          </a:ln>
        </p:spPr>
      </p:pic>
      <p:sp>
        <p:nvSpPr>
          <p:cNvPr id="479" name="Google Shape;479;p39"/>
          <p:cNvSpPr txBox="1"/>
          <p:nvPr>
            <p:ph type="title"/>
          </p:nvPr>
        </p:nvSpPr>
        <p:spPr>
          <a:xfrm>
            <a:off x="720000" y="-6387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Exploratory</a:t>
            </a:r>
            <a:r>
              <a:rPr lang="en" sz="2300"/>
              <a:t> Data Analysis</a:t>
            </a:r>
            <a:endParaRPr sz="23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response variable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Google Shape;480;p39"/>
          <p:cNvSpPr txBox="1"/>
          <p:nvPr>
            <p:ph idx="1" type="subTitle"/>
          </p:nvPr>
        </p:nvSpPr>
        <p:spPr>
          <a:xfrm>
            <a:off x="1292073" y="2242950"/>
            <a:ext cx="2484000" cy="138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chemeClr val="lt1"/>
                </a:highlight>
              </a:rPr>
              <a:t>The distribution is highly skewed to the right, with the majority of individuals (79.8%) reporting zero consultations.</a:t>
            </a:r>
            <a:endParaRPr>
              <a:highlight>
                <a:schemeClr val="lt1"/>
              </a:highlight>
            </a:endParaRPr>
          </a:p>
        </p:txBody>
      </p:sp>
      <p:sp>
        <p:nvSpPr>
          <p:cNvPr id="481" name="Google Shape;481;p39"/>
          <p:cNvSpPr txBox="1"/>
          <p:nvPr>
            <p:ph idx="2" type="subTitle"/>
          </p:nvPr>
        </p:nvSpPr>
        <p:spPr>
          <a:xfrm>
            <a:off x="6298149" y="476150"/>
            <a:ext cx="2950500" cy="171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The variable 'doctorco' (doctor consultations) is the response variable in the dataset, reflecting the number of consultations with a doctor or specialist in the past 2 weeks.</a:t>
            </a:r>
            <a:endParaRPr sz="1100"/>
          </a:p>
        </p:txBody>
      </p:sp>
      <p:graphicFrame>
        <p:nvGraphicFramePr>
          <p:cNvPr id="482" name="Google Shape;482;p39"/>
          <p:cNvGraphicFramePr/>
          <p:nvPr/>
        </p:nvGraphicFramePr>
        <p:xfrm>
          <a:off x="93363" y="938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{83D7C836-13F9-4BED-A2B9-02E3FA490E96}</a:tableStyleId>
              </a:tblPr>
              <a:tblGrid>
                <a:gridCol w="1002200"/>
                <a:gridCol w="711650"/>
                <a:gridCol w="565900"/>
                <a:gridCol w="557525"/>
                <a:gridCol w="478500"/>
                <a:gridCol w="502250"/>
                <a:gridCol w="463225"/>
                <a:gridCol w="453175"/>
                <a:gridCol w="457850"/>
                <a:gridCol w="492450"/>
                <a:gridCol w="520050"/>
              </a:tblGrid>
              <a:tr h="397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Inter"/>
                          <a:ea typeface="Inter"/>
                          <a:cs typeface="Inter"/>
                          <a:sym typeface="Inter"/>
                        </a:rPr>
                        <a:t>visits</a:t>
                      </a:r>
                      <a:endParaRPr sz="13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Inter"/>
                          <a:ea typeface="Inter"/>
                          <a:cs typeface="Inter"/>
                          <a:sym typeface="Inter"/>
                        </a:rPr>
                        <a:t>0</a:t>
                      </a:r>
                      <a:endParaRPr sz="13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Inter"/>
                          <a:ea typeface="Inter"/>
                          <a:cs typeface="Inter"/>
                          <a:sym typeface="Inter"/>
                        </a:rPr>
                        <a:t>1</a:t>
                      </a:r>
                      <a:endParaRPr sz="13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Inter"/>
                          <a:ea typeface="Inter"/>
                          <a:cs typeface="Inter"/>
                          <a:sym typeface="Inter"/>
                        </a:rPr>
                        <a:t>2</a:t>
                      </a:r>
                      <a:endParaRPr sz="13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Inter"/>
                          <a:ea typeface="Inter"/>
                          <a:cs typeface="Inter"/>
                          <a:sym typeface="Inter"/>
                        </a:rPr>
                        <a:t>3</a:t>
                      </a:r>
                      <a:endParaRPr sz="13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Inter"/>
                          <a:ea typeface="Inter"/>
                          <a:cs typeface="Inter"/>
                          <a:sym typeface="Inter"/>
                        </a:rPr>
                        <a:t>4</a:t>
                      </a:r>
                      <a:endParaRPr sz="13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Inter"/>
                          <a:ea typeface="Inter"/>
                          <a:cs typeface="Inter"/>
                          <a:sym typeface="Inter"/>
                        </a:rPr>
                        <a:t>5</a:t>
                      </a:r>
                      <a:endParaRPr sz="13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Inter"/>
                          <a:ea typeface="Inter"/>
                          <a:cs typeface="Inter"/>
                          <a:sym typeface="Inter"/>
                        </a:rPr>
                        <a:t>6</a:t>
                      </a:r>
                      <a:endParaRPr sz="13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Inter"/>
                          <a:ea typeface="Inter"/>
                          <a:cs typeface="Inter"/>
                          <a:sym typeface="Inter"/>
                        </a:rPr>
                        <a:t>7</a:t>
                      </a:r>
                      <a:endParaRPr sz="13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Inter"/>
                          <a:ea typeface="Inter"/>
                          <a:cs typeface="Inter"/>
                          <a:sym typeface="Inter"/>
                        </a:rPr>
                        <a:t>8</a:t>
                      </a:r>
                      <a:endParaRPr sz="13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Inter"/>
                          <a:ea typeface="Inter"/>
                          <a:cs typeface="Inter"/>
                          <a:sym typeface="Inter"/>
                        </a:rPr>
                        <a:t>9</a:t>
                      </a:r>
                      <a:endParaRPr sz="13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</a:tr>
              <a:tr h="125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Inter"/>
                          <a:ea typeface="Inter"/>
                          <a:cs typeface="Inter"/>
                          <a:sym typeface="Inter"/>
                        </a:rPr>
                        <a:t>freq</a:t>
                      </a:r>
                      <a:r>
                        <a:rPr lang="en">
                          <a:latin typeface="Inter"/>
                          <a:ea typeface="Inter"/>
                          <a:cs typeface="Inter"/>
                          <a:sym typeface="Inter"/>
                        </a:rPr>
                        <a:t>.</a:t>
                      </a:r>
                      <a:endParaRPr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Inter"/>
                          <a:ea typeface="Inter"/>
                          <a:cs typeface="Inter"/>
                          <a:sym typeface="Inter"/>
                        </a:rPr>
                        <a:t>4141</a:t>
                      </a:r>
                      <a:endParaRPr sz="13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Inter"/>
                          <a:ea typeface="Inter"/>
                          <a:cs typeface="Inter"/>
                          <a:sym typeface="Inter"/>
                        </a:rPr>
                        <a:t>782</a:t>
                      </a:r>
                      <a:endParaRPr sz="13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Inter"/>
                          <a:ea typeface="Inter"/>
                          <a:cs typeface="Inter"/>
                          <a:sym typeface="Inter"/>
                        </a:rPr>
                        <a:t>174</a:t>
                      </a:r>
                      <a:endParaRPr sz="13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Inter"/>
                          <a:ea typeface="Inter"/>
                          <a:cs typeface="Inter"/>
                          <a:sym typeface="Inter"/>
                        </a:rPr>
                        <a:t>30</a:t>
                      </a:r>
                      <a:endParaRPr sz="13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Inter"/>
                          <a:ea typeface="Inter"/>
                          <a:cs typeface="Inter"/>
                          <a:sym typeface="Inter"/>
                        </a:rPr>
                        <a:t>24</a:t>
                      </a:r>
                      <a:endParaRPr sz="13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Inter"/>
                          <a:ea typeface="Inter"/>
                          <a:cs typeface="Inter"/>
                          <a:sym typeface="Inter"/>
                        </a:rPr>
                        <a:t>9</a:t>
                      </a:r>
                      <a:endParaRPr sz="13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Inter"/>
                          <a:ea typeface="Inter"/>
                          <a:cs typeface="Inter"/>
                          <a:sym typeface="Inter"/>
                        </a:rPr>
                        <a:t>12</a:t>
                      </a:r>
                      <a:endParaRPr sz="13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Inter"/>
                          <a:ea typeface="Inter"/>
                          <a:cs typeface="Inter"/>
                          <a:sym typeface="Inter"/>
                        </a:rPr>
                        <a:t>12</a:t>
                      </a:r>
                      <a:endParaRPr sz="13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Inter"/>
                          <a:ea typeface="Inter"/>
                          <a:cs typeface="Inter"/>
                          <a:sym typeface="Inter"/>
                        </a:rPr>
                        <a:t>5</a:t>
                      </a:r>
                      <a:endParaRPr sz="13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Inter"/>
                          <a:ea typeface="Inter"/>
                          <a:cs typeface="Inter"/>
                          <a:sym typeface="Inter"/>
                        </a:rPr>
                        <a:t>1</a:t>
                      </a:r>
                      <a:endParaRPr sz="13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</a:tr>
            </a:tbl>
          </a:graphicData>
        </a:graphic>
      </p:graphicFrame>
      <p:pic>
        <p:nvPicPr>
          <p:cNvPr id="483" name="Google Shape;483;p39"/>
          <p:cNvPicPr preferRelativeResize="0"/>
          <p:nvPr/>
        </p:nvPicPr>
        <p:blipFill rotWithShape="1">
          <a:blip r:embed="rId4">
            <a:alphaModFix/>
          </a:blip>
          <a:srcRect b="0" l="0" r="1048" t="1048"/>
          <a:stretch/>
        </p:blipFill>
        <p:spPr>
          <a:xfrm flipH="1">
            <a:off x="8690612" y="4570802"/>
            <a:ext cx="453389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4" name="Google Shape;484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72950" y="2004100"/>
            <a:ext cx="3494174" cy="25222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85" name="Google Shape;485;p39"/>
          <p:cNvCxnSpPr/>
          <p:nvPr/>
        </p:nvCxnSpPr>
        <p:spPr>
          <a:xfrm flipH="1" rot="10800000">
            <a:off x="3787925" y="2648150"/>
            <a:ext cx="762900" cy="7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86" name="Google Shape;486;p39"/>
          <p:cNvSpPr txBox="1"/>
          <p:nvPr/>
        </p:nvSpPr>
        <p:spPr>
          <a:xfrm rot="-824108">
            <a:off x="3768313" y="2687575"/>
            <a:ext cx="1315313" cy="5729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Amatic SC"/>
                <a:ea typeface="Amatic SC"/>
                <a:cs typeface="Amatic SC"/>
                <a:sym typeface="Amatic SC"/>
              </a:rPr>
              <a:t>FOR A BETTER VISUALISATION</a:t>
            </a:r>
            <a:endParaRPr b="1">
              <a:solidFill>
                <a:schemeClr val="dk2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9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p8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Trained distance</a:t>
            </a:r>
            <a:endParaRPr/>
          </a:p>
        </p:txBody>
      </p:sp>
      <p:pic>
        <p:nvPicPr>
          <p:cNvPr id="871" name="Google Shape;871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857100"/>
            <a:ext cx="5797002" cy="3134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72" name="Google Shape;872;p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24650" y="2405851"/>
            <a:ext cx="3445301" cy="1355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6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p85"/>
          <p:cNvSpPr txBox="1"/>
          <p:nvPr>
            <p:ph type="title"/>
          </p:nvPr>
        </p:nvSpPr>
        <p:spPr>
          <a:xfrm>
            <a:off x="2135550" y="1612936"/>
            <a:ext cx="4872900" cy="10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</a:t>
            </a:r>
            <a:r>
              <a:rPr lang="en"/>
              <a:t>!</a:t>
            </a:r>
            <a:endParaRPr/>
          </a:p>
        </p:txBody>
      </p:sp>
      <p:sp>
        <p:nvSpPr>
          <p:cNvPr id="878" name="Google Shape;878;p85"/>
          <p:cNvSpPr txBox="1"/>
          <p:nvPr>
            <p:ph idx="1" type="subTitle"/>
          </p:nvPr>
        </p:nvSpPr>
        <p:spPr>
          <a:xfrm>
            <a:off x="2135550" y="2719175"/>
            <a:ext cx="4872900" cy="6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Buscema Andrea, Cusma Fait Omar, Derin Tanja, Špringer Christian, Živanović Uroš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9" name="Google Shape;879;p85"/>
          <p:cNvSpPr txBox="1"/>
          <p:nvPr/>
        </p:nvSpPr>
        <p:spPr>
          <a:xfrm>
            <a:off x="2925600" y="3494650"/>
            <a:ext cx="3292800" cy="34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rPr>
              <a:t>Do you have any questions?</a:t>
            </a:r>
            <a:endParaRPr b="1" sz="1600">
              <a:solidFill>
                <a:schemeClr val="dk2"/>
              </a:solidFill>
              <a:latin typeface="Hind"/>
              <a:ea typeface="Hind"/>
              <a:cs typeface="Hind"/>
              <a:sym typeface="Hind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  <a:latin typeface="Hind"/>
              <a:ea typeface="Hind"/>
              <a:cs typeface="Hind"/>
              <a:sym typeface="Hi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Hind"/>
              <a:ea typeface="Hind"/>
              <a:cs typeface="Hind"/>
              <a:sym typeface="Hind"/>
            </a:endParaRPr>
          </a:p>
        </p:txBody>
      </p:sp>
      <p:pic>
        <p:nvPicPr>
          <p:cNvPr id="880" name="Google Shape;880;p85"/>
          <p:cNvPicPr preferRelativeResize="0"/>
          <p:nvPr/>
        </p:nvPicPr>
        <p:blipFill rotWithShape="1">
          <a:blip r:embed="rId4">
            <a:alphaModFix/>
          </a:blip>
          <a:srcRect b="0" l="0" r="1048" t="1048"/>
          <a:stretch/>
        </p:blipFill>
        <p:spPr>
          <a:xfrm>
            <a:off x="884100" y="319750"/>
            <a:ext cx="309500" cy="390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1" name="Google Shape;881;p8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11275" y="626300"/>
            <a:ext cx="2441469" cy="94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2" name="Google Shape;882;p8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94926" y="595875"/>
            <a:ext cx="2520173" cy="974300"/>
          </a:xfrm>
          <a:prstGeom prst="rect">
            <a:avLst/>
          </a:prstGeom>
          <a:noFill/>
          <a:ln>
            <a:noFill/>
          </a:ln>
        </p:spPr>
      </p:pic>
      <p:sp>
        <p:nvSpPr>
          <p:cNvPr id="883" name="Google Shape;883;p85"/>
          <p:cNvSpPr txBox="1"/>
          <p:nvPr/>
        </p:nvSpPr>
        <p:spPr>
          <a:xfrm rot="-1025334">
            <a:off x="6236192" y="3231887"/>
            <a:ext cx="1918293" cy="106338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Amatic SC"/>
                <a:ea typeface="Amatic SC"/>
                <a:cs typeface="Amatic SC"/>
                <a:sym typeface="Amatic SC"/>
              </a:rPr>
              <a:t>… and, how many kangoroooss were in the presentation??</a:t>
            </a:r>
            <a:endParaRPr b="1" sz="1800">
              <a:solidFill>
                <a:schemeClr val="dk2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8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pic>
        <p:nvPicPr>
          <p:cNvPr id="889" name="Google Shape;889;p86"/>
          <p:cNvPicPr preferRelativeResize="0"/>
          <p:nvPr/>
        </p:nvPicPr>
        <p:blipFill rotWithShape="1">
          <a:blip r:embed="rId4">
            <a:alphaModFix/>
          </a:blip>
          <a:srcRect b="0" l="0" r="1048" t="1048"/>
          <a:stretch/>
        </p:blipFill>
        <p:spPr>
          <a:xfrm>
            <a:off x="2498388" y="1173622"/>
            <a:ext cx="2818075" cy="355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0" name="Google Shape;890;p86"/>
          <p:cNvPicPr preferRelativeResize="0"/>
          <p:nvPr/>
        </p:nvPicPr>
        <p:blipFill rotWithShape="1">
          <a:blip r:embed="rId4">
            <a:alphaModFix/>
          </a:blip>
          <a:srcRect b="0" l="0" r="1048" t="1048"/>
          <a:stretch/>
        </p:blipFill>
        <p:spPr>
          <a:xfrm rot="1200142">
            <a:off x="5537513" y="-118653"/>
            <a:ext cx="2818075" cy="355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1" name="Google Shape;891;p86"/>
          <p:cNvPicPr preferRelativeResize="0"/>
          <p:nvPr/>
        </p:nvPicPr>
        <p:blipFill rotWithShape="1">
          <a:blip r:embed="rId4">
            <a:alphaModFix/>
          </a:blip>
          <a:srcRect b="0" l="0" r="1048" t="1048"/>
          <a:stretch/>
        </p:blipFill>
        <p:spPr>
          <a:xfrm>
            <a:off x="2803188" y="1478422"/>
            <a:ext cx="2818075" cy="355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2" name="Google Shape;892;p86"/>
          <p:cNvPicPr preferRelativeResize="0"/>
          <p:nvPr/>
        </p:nvPicPr>
        <p:blipFill rotWithShape="1">
          <a:blip r:embed="rId4">
            <a:alphaModFix/>
          </a:blip>
          <a:srcRect b="0" l="0" r="1048" t="1048"/>
          <a:stretch/>
        </p:blipFill>
        <p:spPr>
          <a:xfrm>
            <a:off x="3647588" y="1790022"/>
            <a:ext cx="2818075" cy="355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3" name="Google Shape;893;p86"/>
          <p:cNvPicPr preferRelativeResize="0"/>
          <p:nvPr/>
        </p:nvPicPr>
        <p:blipFill rotWithShape="1">
          <a:blip r:embed="rId4">
            <a:alphaModFix/>
          </a:blip>
          <a:srcRect b="30407" l="7292" r="-6243" t="-29358"/>
          <a:stretch/>
        </p:blipFill>
        <p:spPr>
          <a:xfrm>
            <a:off x="1821501" y="107972"/>
            <a:ext cx="2818075" cy="355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4" name="Google Shape;894;p86"/>
          <p:cNvPicPr preferRelativeResize="0"/>
          <p:nvPr/>
        </p:nvPicPr>
        <p:blipFill rotWithShape="1">
          <a:blip r:embed="rId4">
            <a:alphaModFix/>
          </a:blip>
          <a:srcRect b="0" l="0" r="1048" t="1048"/>
          <a:stretch/>
        </p:blipFill>
        <p:spPr>
          <a:xfrm>
            <a:off x="-221687" y="1824847"/>
            <a:ext cx="2818075" cy="355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5" name="Google Shape;895;p86"/>
          <p:cNvPicPr preferRelativeResize="0"/>
          <p:nvPr/>
        </p:nvPicPr>
        <p:blipFill rotWithShape="1">
          <a:blip r:embed="rId4">
            <a:alphaModFix/>
          </a:blip>
          <a:srcRect b="0" l="0" r="1048" t="1048"/>
          <a:stretch/>
        </p:blipFill>
        <p:spPr>
          <a:xfrm>
            <a:off x="6465663" y="1534197"/>
            <a:ext cx="2818075" cy="355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6" name="Google Shape;896;p86"/>
          <p:cNvPicPr preferRelativeResize="0"/>
          <p:nvPr/>
        </p:nvPicPr>
        <p:blipFill rotWithShape="1">
          <a:blip r:embed="rId4">
            <a:alphaModFix/>
          </a:blip>
          <a:srcRect b="0" l="0" r="1048" t="1048"/>
          <a:stretch/>
        </p:blipFill>
        <p:spPr>
          <a:xfrm>
            <a:off x="526163" y="336697"/>
            <a:ext cx="2818075" cy="355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7" name="Google Shape;897;p86"/>
          <p:cNvPicPr preferRelativeResize="0"/>
          <p:nvPr/>
        </p:nvPicPr>
        <p:blipFill rotWithShape="1">
          <a:blip r:embed="rId4">
            <a:alphaModFix/>
          </a:blip>
          <a:srcRect b="0" l="0" r="1048" t="1048"/>
          <a:stretch/>
        </p:blipFill>
        <p:spPr>
          <a:xfrm>
            <a:off x="5226688" y="-520978"/>
            <a:ext cx="2818075" cy="355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8" name="Google Shape;898;p86"/>
          <p:cNvPicPr preferRelativeResize="0"/>
          <p:nvPr/>
        </p:nvPicPr>
        <p:blipFill rotWithShape="1">
          <a:blip r:embed="rId4">
            <a:alphaModFix/>
          </a:blip>
          <a:srcRect b="0" l="0" r="1048" t="1048"/>
          <a:stretch/>
        </p:blipFill>
        <p:spPr>
          <a:xfrm>
            <a:off x="-996587" y="959947"/>
            <a:ext cx="2818075" cy="355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9" name="Google Shape;899;p86"/>
          <p:cNvPicPr preferRelativeResize="0"/>
          <p:nvPr/>
        </p:nvPicPr>
        <p:blipFill rotWithShape="1">
          <a:blip r:embed="rId4">
            <a:alphaModFix/>
          </a:blip>
          <a:srcRect b="0" l="0" r="1048" t="1048"/>
          <a:stretch/>
        </p:blipFill>
        <p:spPr>
          <a:xfrm>
            <a:off x="4368263" y="-770578"/>
            <a:ext cx="2818075" cy="355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0" name="Google Shape;900;p86"/>
          <p:cNvPicPr preferRelativeResize="0"/>
          <p:nvPr/>
        </p:nvPicPr>
        <p:blipFill rotWithShape="1">
          <a:blip r:embed="rId4">
            <a:alphaModFix/>
          </a:blip>
          <a:srcRect b="0" l="0" r="1048" t="1048"/>
          <a:stretch/>
        </p:blipFill>
        <p:spPr>
          <a:xfrm>
            <a:off x="-1294087" y="-420303"/>
            <a:ext cx="2818075" cy="355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1" name="Google Shape;901;p86"/>
          <p:cNvPicPr preferRelativeResize="0"/>
          <p:nvPr/>
        </p:nvPicPr>
        <p:blipFill rotWithShape="1">
          <a:blip r:embed="rId4">
            <a:alphaModFix/>
          </a:blip>
          <a:srcRect b="0" l="0" r="1048" t="1048"/>
          <a:stretch/>
        </p:blipFill>
        <p:spPr>
          <a:xfrm>
            <a:off x="-68637" y="-1176853"/>
            <a:ext cx="2818075" cy="355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40"/>
          <p:cNvSpPr txBox="1"/>
          <p:nvPr>
            <p:ph type="title"/>
          </p:nvPr>
        </p:nvSpPr>
        <p:spPr>
          <a:xfrm>
            <a:off x="720000" y="-6387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Exploratory Data Analysis</a:t>
            </a:r>
            <a:endParaRPr sz="23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variables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92" name="Google Shape;49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33047"/>
            <a:ext cx="4571999" cy="3216928"/>
          </a:xfrm>
          <a:prstGeom prst="rect">
            <a:avLst/>
          </a:prstGeom>
          <a:noFill/>
          <a:ln>
            <a:noFill/>
          </a:ln>
        </p:spPr>
      </p:pic>
      <p:sp>
        <p:nvSpPr>
          <p:cNvPr id="493" name="Google Shape;493;p40"/>
          <p:cNvSpPr txBox="1"/>
          <p:nvPr/>
        </p:nvSpPr>
        <p:spPr>
          <a:xfrm>
            <a:off x="4360150" y="799850"/>
            <a:ext cx="4492500" cy="37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Inter Light"/>
              <a:buChar char="●"/>
            </a:pPr>
            <a:r>
              <a:rPr b="1" lang="en" sz="900">
                <a:latin typeface="Inter"/>
                <a:ea typeface="Inter"/>
                <a:cs typeface="Inter"/>
                <a:sym typeface="Inter"/>
              </a:rPr>
              <a:t>Gender (‘sex’)</a:t>
            </a:r>
            <a:r>
              <a:rPr lang="en" sz="900">
                <a:latin typeface="Inter Light"/>
                <a:ea typeface="Inter Light"/>
                <a:cs typeface="Inter Light"/>
                <a:sym typeface="Inter Light"/>
              </a:rPr>
              <a:t>: Slight female majority with approximately 52% of the sample.</a:t>
            </a:r>
            <a:endParaRPr sz="900">
              <a:latin typeface="Inter Light"/>
              <a:ea typeface="Inter Light"/>
              <a:cs typeface="Inter Light"/>
              <a:sym typeface="Inter Light"/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Inter Light"/>
              <a:buChar char="●"/>
            </a:pPr>
            <a:r>
              <a:rPr b="1" lang="en" sz="900">
                <a:latin typeface="Inter"/>
                <a:ea typeface="Inter"/>
                <a:cs typeface="Inter"/>
                <a:sym typeface="Inter"/>
              </a:rPr>
              <a:t>Age (‘age’)</a:t>
            </a:r>
            <a:r>
              <a:rPr lang="en" sz="900">
                <a:latin typeface="Inter Light"/>
                <a:ea typeface="Inter Light"/>
                <a:cs typeface="Inter Light"/>
                <a:sym typeface="Inter Light"/>
              </a:rPr>
              <a:t>: Range from 19 to 72 years old; median age of 32 suggesting a distribution slightly skewed towards older individuals.</a:t>
            </a:r>
            <a:endParaRPr sz="900">
              <a:latin typeface="Inter Light"/>
              <a:ea typeface="Inter Light"/>
              <a:cs typeface="Inter Light"/>
              <a:sym typeface="Inter Light"/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Inter Light"/>
              <a:buChar char="●"/>
            </a:pPr>
            <a:r>
              <a:rPr b="1" lang="en" sz="900">
                <a:latin typeface="Inter"/>
                <a:ea typeface="Inter"/>
                <a:cs typeface="Inter"/>
                <a:sym typeface="Inter"/>
              </a:rPr>
              <a:t>Income (‘income’)</a:t>
            </a:r>
            <a:r>
              <a:rPr lang="en" sz="900">
                <a:latin typeface="Inter Light"/>
                <a:ea typeface="Inter Light"/>
                <a:cs typeface="Inter Light"/>
                <a:sym typeface="Inter Light"/>
              </a:rPr>
              <a:t>: Data divided by 1000 and coded into ranges, with the most common income level being 0.25.</a:t>
            </a:r>
            <a:endParaRPr sz="900">
              <a:latin typeface="Inter Light"/>
              <a:ea typeface="Inter Light"/>
              <a:cs typeface="Inter Light"/>
              <a:sym typeface="Inter Light"/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Inter Light"/>
              <a:buChar char="●"/>
            </a:pPr>
            <a:r>
              <a:rPr b="1" lang="en" sz="900">
                <a:latin typeface="Inter"/>
                <a:ea typeface="Inter"/>
                <a:cs typeface="Inter"/>
                <a:sym typeface="Inter"/>
              </a:rPr>
              <a:t>Private Health Insurance (‘levyplus’)</a:t>
            </a:r>
            <a:r>
              <a:rPr lang="en" sz="900">
                <a:latin typeface="Inter Light"/>
                <a:ea typeface="Inter Light"/>
                <a:cs typeface="Inter Light"/>
                <a:sym typeface="Inter Light"/>
              </a:rPr>
              <a:t>: 2,298 individuals (about 44.2% of the sample) have private health insurance coverage for a private patient in a public hospital.</a:t>
            </a:r>
            <a:endParaRPr sz="900">
              <a:latin typeface="Inter Light"/>
              <a:ea typeface="Inter Light"/>
              <a:cs typeface="Inter Light"/>
              <a:sym typeface="Inter Light"/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Inter Light"/>
              <a:buChar char="●"/>
            </a:pPr>
            <a:r>
              <a:rPr b="1" lang="en" sz="900">
                <a:latin typeface="Inter"/>
                <a:ea typeface="Inter"/>
                <a:cs typeface="Inter"/>
                <a:sym typeface="Inter"/>
              </a:rPr>
              <a:t>Government Health Care (‘freepoor’)</a:t>
            </a:r>
            <a:r>
              <a:rPr lang="en" sz="900">
                <a:latin typeface="Inter Light"/>
                <a:ea typeface="Inter Light"/>
                <a:cs typeface="Inter Light"/>
                <a:sym typeface="Inter Light"/>
              </a:rPr>
              <a:t>: 222 individuals (approximately 4.2%) covered by government healthcare due to low income, recent immigration, or unemployment.</a:t>
            </a:r>
            <a:endParaRPr sz="900">
              <a:latin typeface="Inter Light"/>
              <a:ea typeface="Inter Light"/>
              <a:cs typeface="Inter Light"/>
              <a:sym typeface="Inter Light"/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Inter Light"/>
              <a:buChar char="●"/>
            </a:pPr>
            <a:r>
              <a:rPr b="1" lang="en" sz="900">
                <a:latin typeface="Inter"/>
                <a:ea typeface="Inter"/>
                <a:cs typeface="Inter"/>
                <a:sym typeface="Inter"/>
              </a:rPr>
              <a:t>Old-age/Disability Pension (‘freepera’)</a:t>
            </a:r>
            <a:r>
              <a:rPr lang="en" sz="900">
                <a:latin typeface="Inter Light"/>
                <a:ea typeface="Inter Light"/>
                <a:cs typeface="Inter Light"/>
                <a:sym typeface="Inter Light"/>
              </a:rPr>
              <a:t>: 1,091 individuals (approximately 21.02%) covered for health care due to old-age or disability pension.</a:t>
            </a:r>
            <a:endParaRPr sz="900">
              <a:latin typeface="Inter Light"/>
              <a:ea typeface="Inter Light"/>
              <a:cs typeface="Inter Light"/>
              <a:sym typeface="Inter Light"/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Inter Light"/>
              <a:buChar char="●"/>
            </a:pPr>
            <a:r>
              <a:rPr b="1" lang="en" sz="900">
                <a:latin typeface="Inter"/>
                <a:ea typeface="Inter"/>
                <a:cs typeface="Inter"/>
                <a:sym typeface="Inter"/>
              </a:rPr>
              <a:t>Illnesses (‘illness’)</a:t>
            </a:r>
            <a:r>
              <a:rPr lang="en" sz="900">
                <a:latin typeface="Inter Light"/>
                <a:ea typeface="Inter Light"/>
                <a:cs typeface="Inter Light"/>
                <a:sym typeface="Inter Light"/>
              </a:rPr>
              <a:t>: On average, individuals reported about one to two illnesses in the past two weeks.</a:t>
            </a:r>
            <a:endParaRPr sz="900">
              <a:latin typeface="Inter Light"/>
              <a:ea typeface="Inter Light"/>
              <a:cs typeface="Inter Light"/>
              <a:sym typeface="Inter Light"/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Inter Light"/>
              <a:buChar char="●"/>
            </a:pPr>
            <a:r>
              <a:rPr b="1" lang="en" sz="900">
                <a:latin typeface="Inter"/>
                <a:ea typeface="Inter"/>
                <a:cs typeface="Inter"/>
                <a:sym typeface="Inter"/>
              </a:rPr>
              <a:t>Reduced Activity Days (‘actdays’)</a:t>
            </a:r>
            <a:r>
              <a:rPr lang="en" sz="900">
                <a:latin typeface="Inter Light"/>
                <a:ea typeface="Inter Light"/>
                <a:cs typeface="Inter Light"/>
                <a:sym typeface="Inter Light"/>
              </a:rPr>
              <a:t>: Average of 0.86 days of reduced activity in the past two weeks, with 85.8% reporting no days of reduced activity.</a:t>
            </a:r>
            <a:endParaRPr sz="900">
              <a:latin typeface="Inter Light"/>
              <a:ea typeface="Inter Light"/>
              <a:cs typeface="Inter Light"/>
              <a:sym typeface="Inter Light"/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Inter Light"/>
              <a:buChar char="●"/>
            </a:pPr>
            <a:r>
              <a:rPr b="1" lang="en" sz="900">
                <a:latin typeface="Inter"/>
                <a:ea typeface="Inter"/>
                <a:cs typeface="Inter"/>
                <a:sym typeface="Inter"/>
              </a:rPr>
              <a:t>Health Score (‘hscore’)</a:t>
            </a:r>
            <a:r>
              <a:rPr lang="en" sz="900">
                <a:latin typeface="Inter Light"/>
                <a:ea typeface="Inter Light"/>
                <a:cs typeface="Inter Light"/>
                <a:sym typeface="Inter Light"/>
              </a:rPr>
              <a:t>: Mean score is 1.218, suggesting generally good health with 58.3% reporting no health issues.</a:t>
            </a:r>
            <a:endParaRPr sz="900"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2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41"/>
          <p:cNvSpPr txBox="1"/>
          <p:nvPr>
            <p:ph type="title"/>
          </p:nvPr>
        </p:nvSpPr>
        <p:spPr>
          <a:xfrm>
            <a:off x="720000" y="-6387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Exploratory Data Analysis</a:t>
            </a:r>
            <a:endParaRPr sz="23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variables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99" name="Google Shape;49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916189"/>
            <a:ext cx="4572001" cy="3311125"/>
          </a:xfrm>
          <a:prstGeom prst="rect">
            <a:avLst/>
          </a:prstGeom>
          <a:noFill/>
          <a:ln>
            <a:noFill/>
          </a:ln>
        </p:spPr>
      </p:pic>
      <p:sp>
        <p:nvSpPr>
          <p:cNvPr id="500" name="Google Shape;500;p41"/>
          <p:cNvSpPr txBox="1"/>
          <p:nvPr/>
        </p:nvSpPr>
        <p:spPr>
          <a:xfrm>
            <a:off x="117750" y="749850"/>
            <a:ext cx="4203000" cy="36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b="1" lang="en" sz="900">
                <a:latin typeface="Inter"/>
                <a:ea typeface="Inter"/>
                <a:cs typeface="Inter"/>
                <a:sym typeface="Inter"/>
              </a:rPr>
              <a:t>Chronic Conditions without Limitation (‘chcond1’)</a:t>
            </a:r>
            <a:r>
              <a:rPr lang="en" sz="900">
                <a:latin typeface="Inter Light"/>
                <a:ea typeface="Inter Light"/>
                <a:cs typeface="Inter Light"/>
                <a:sym typeface="Inter Light"/>
              </a:rPr>
              <a:t>: About 40.31% of individuals have chronic conditions without limiting their activities.</a:t>
            </a:r>
            <a:endParaRPr sz="900">
              <a:latin typeface="Inter Light"/>
              <a:ea typeface="Inter Light"/>
              <a:cs typeface="Inter Light"/>
              <a:sym typeface="Inter Light"/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b="1" lang="en" sz="900">
                <a:latin typeface="Inter"/>
                <a:ea typeface="Inter"/>
                <a:cs typeface="Inter"/>
                <a:sym typeface="Inter"/>
              </a:rPr>
              <a:t>Chronic Conditions with Limitation (‘chcond2’)</a:t>
            </a:r>
            <a:r>
              <a:rPr lang="en" sz="900">
                <a:latin typeface="Inter Light"/>
                <a:ea typeface="Inter Light"/>
                <a:cs typeface="Inter Light"/>
                <a:sym typeface="Inter Light"/>
              </a:rPr>
              <a:t>: 605 individuals (about 11.66%) have chronic conditions that limit their activities.</a:t>
            </a:r>
            <a:endParaRPr sz="900">
              <a:latin typeface="Inter Light"/>
              <a:ea typeface="Inter Light"/>
              <a:cs typeface="Inter Light"/>
              <a:sym typeface="Inter Light"/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b="1" lang="en" sz="900">
                <a:latin typeface="Inter"/>
                <a:ea typeface="Inter"/>
                <a:cs typeface="Inter"/>
                <a:sym typeface="Inter"/>
              </a:rPr>
              <a:t>Non-doctor Consultations (‘nondocco’)</a:t>
            </a:r>
            <a:r>
              <a:rPr lang="en" sz="900">
                <a:latin typeface="Inter Light"/>
                <a:ea typeface="Inter Light"/>
                <a:cs typeface="Inter Light"/>
                <a:sym typeface="Inter Light"/>
              </a:rPr>
              <a:t>: Very few consultations with non-doctor health professionals; heavily skewed towards zero consultations.</a:t>
            </a:r>
            <a:endParaRPr sz="900">
              <a:latin typeface="Inter Light"/>
              <a:ea typeface="Inter Light"/>
              <a:cs typeface="Inter Light"/>
              <a:sym typeface="Inter Light"/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b="1" lang="en" sz="900">
                <a:latin typeface="Inter"/>
                <a:ea typeface="Inter"/>
                <a:cs typeface="Inter"/>
                <a:sym typeface="Inter"/>
              </a:rPr>
              <a:t>Hospital Admissions (‘hospadmi’)</a:t>
            </a:r>
            <a:r>
              <a:rPr lang="en" sz="900">
                <a:latin typeface="Inter Light"/>
                <a:ea typeface="Inter Light"/>
                <a:cs typeface="Inter Light"/>
                <a:sym typeface="Inter Light"/>
              </a:rPr>
              <a:t>: 86.5% reported no hospital admissions in the past year, with 10.8% having one admission.</a:t>
            </a:r>
            <a:endParaRPr sz="900">
              <a:latin typeface="Inter Light"/>
              <a:ea typeface="Inter Light"/>
              <a:cs typeface="Inter Light"/>
              <a:sym typeface="Inter Light"/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b="1" lang="en" sz="900">
                <a:latin typeface="Inter"/>
                <a:ea typeface="Inter"/>
                <a:cs typeface="Inter"/>
                <a:sym typeface="Inter"/>
              </a:rPr>
              <a:t>Hospital Days (‘hospdays’)</a:t>
            </a:r>
            <a:r>
              <a:rPr lang="en" sz="900">
                <a:latin typeface="Inter Light"/>
                <a:ea typeface="Inter Light"/>
                <a:cs typeface="Inter Light"/>
                <a:sym typeface="Inter Light"/>
              </a:rPr>
              <a:t>: 86.5% had no nights in a hospital; smaller proportions reported 1 to 80 nights with higher frequencies for shorter stays.</a:t>
            </a:r>
            <a:endParaRPr sz="900">
              <a:latin typeface="Inter Light"/>
              <a:ea typeface="Inter Light"/>
              <a:cs typeface="Inter Light"/>
              <a:sym typeface="Inter Light"/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b="1" lang="en" sz="900">
                <a:latin typeface="Inter"/>
                <a:ea typeface="Inter"/>
                <a:cs typeface="Inter"/>
                <a:sym typeface="Inter"/>
              </a:rPr>
              <a:t>Medication Use (‘medicine’)</a:t>
            </a:r>
            <a:r>
              <a:rPr lang="en" sz="900">
                <a:latin typeface="Inter Light"/>
                <a:ea typeface="Inter Light"/>
                <a:cs typeface="Inter Light"/>
                <a:sym typeface="Inter Light"/>
              </a:rPr>
              <a:t>: 42.9% did not use any medication in the past two days; on average, individuals used just over one medication.</a:t>
            </a:r>
            <a:endParaRPr sz="900">
              <a:latin typeface="Inter Light"/>
              <a:ea typeface="Inter Light"/>
              <a:cs typeface="Inter Light"/>
              <a:sym typeface="Inter Light"/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b="1" lang="en" sz="900">
                <a:latin typeface="Inter"/>
                <a:ea typeface="Inter"/>
                <a:cs typeface="Inter"/>
                <a:sym typeface="Inter"/>
              </a:rPr>
              <a:t>Prescribed Medications (‘prescrib’)</a:t>
            </a:r>
            <a:r>
              <a:rPr lang="en" sz="900">
                <a:latin typeface="Inter Light"/>
                <a:ea typeface="Inter Light"/>
                <a:cs typeface="Inter Light"/>
                <a:sym typeface="Inter Light"/>
              </a:rPr>
              <a:t>: 59.4% did not use any prescribed medications in the past two days; average use is less than one prescribed medication.</a:t>
            </a:r>
            <a:endParaRPr sz="900">
              <a:latin typeface="Inter Light"/>
              <a:ea typeface="Inter Light"/>
              <a:cs typeface="Inter Light"/>
              <a:sym typeface="Inter Light"/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b="1" lang="en" sz="900">
                <a:latin typeface="Inter"/>
                <a:ea typeface="Inter"/>
                <a:cs typeface="Inter"/>
                <a:sym typeface="Inter"/>
              </a:rPr>
              <a:t>Non-prescribed Medications (‘nonpresc’)</a:t>
            </a:r>
            <a:r>
              <a:rPr lang="en" sz="900">
                <a:latin typeface="Inter Light"/>
                <a:ea typeface="Inter Light"/>
                <a:cs typeface="Inter Light"/>
                <a:sym typeface="Inter Light"/>
              </a:rPr>
              <a:t>: 73.5% did not use any non-prescribed medications; on average, one-third of a medication was used in the past two days.</a:t>
            </a:r>
            <a:endParaRPr sz="900"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2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42"/>
          <p:cNvSpPr txBox="1"/>
          <p:nvPr/>
        </p:nvSpPr>
        <p:spPr>
          <a:xfrm>
            <a:off x="6676975" y="3743900"/>
            <a:ext cx="2163600" cy="124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highlight>
                <a:schemeClr val="lt1"/>
              </a:highlight>
              <a:latin typeface="Hind"/>
              <a:ea typeface="Hind"/>
              <a:cs typeface="Hind"/>
              <a:sym typeface="Hind"/>
            </a:endParaRPr>
          </a:p>
        </p:txBody>
      </p:sp>
      <p:pic>
        <p:nvPicPr>
          <p:cNvPr id="506" name="Google Shape;506;p42"/>
          <p:cNvPicPr preferRelativeResize="0"/>
          <p:nvPr/>
        </p:nvPicPr>
        <p:blipFill rotWithShape="1">
          <a:blip r:embed="rId3">
            <a:alphaModFix/>
          </a:blip>
          <a:srcRect b="0" l="0" r="1048" t="1048"/>
          <a:stretch/>
        </p:blipFill>
        <p:spPr>
          <a:xfrm flipH="1">
            <a:off x="8840587" y="2703902"/>
            <a:ext cx="453389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Google Shape;507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2125" y="1090213"/>
            <a:ext cx="3386376" cy="2963074"/>
          </a:xfrm>
          <a:prstGeom prst="rect">
            <a:avLst/>
          </a:prstGeom>
          <a:noFill/>
          <a:ln>
            <a:noFill/>
          </a:ln>
        </p:spPr>
      </p:pic>
      <p:sp>
        <p:nvSpPr>
          <p:cNvPr id="508" name="Google Shape;508;p42"/>
          <p:cNvSpPr txBox="1"/>
          <p:nvPr/>
        </p:nvSpPr>
        <p:spPr>
          <a:xfrm>
            <a:off x="4304325" y="2230550"/>
            <a:ext cx="4859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509" name="Google Shape;509;p42"/>
          <p:cNvSpPr txBox="1"/>
          <p:nvPr>
            <p:ph type="title"/>
          </p:nvPr>
        </p:nvSpPr>
        <p:spPr>
          <a:xfrm>
            <a:off x="720000" y="-6387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Exploratory Data Analysis</a:t>
            </a:r>
            <a:endParaRPr sz="23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Correlation Matrix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" name="Google Shape;510;p42"/>
          <p:cNvSpPr txBox="1"/>
          <p:nvPr/>
        </p:nvSpPr>
        <p:spPr>
          <a:xfrm>
            <a:off x="3883200" y="1433225"/>
            <a:ext cx="4761900" cy="17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333333"/>
                </a:solidFill>
                <a:latin typeface="Hind"/>
                <a:ea typeface="Hind"/>
                <a:cs typeface="Hind"/>
                <a:sym typeface="Hind"/>
              </a:rPr>
              <a:t>Considerations:</a:t>
            </a:r>
            <a:endParaRPr b="1" sz="1200">
              <a:solidFill>
                <a:srgbClr val="333333"/>
              </a:solidFill>
              <a:latin typeface="Hind"/>
              <a:ea typeface="Hind"/>
              <a:cs typeface="Hind"/>
              <a:sym typeface="Hind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Hind"/>
              <a:buChar char="-"/>
            </a:pPr>
            <a:r>
              <a:rPr b="1" lang="en" sz="1200">
                <a:solidFill>
                  <a:srgbClr val="333333"/>
                </a:solidFill>
                <a:latin typeface="Hind"/>
                <a:ea typeface="Hind"/>
                <a:cs typeface="Hind"/>
                <a:sym typeface="Hind"/>
              </a:rPr>
              <a:t>Correlation and Causation:</a:t>
            </a:r>
            <a:r>
              <a:rPr lang="en" sz="1200">
                <a:solidFill>
                  <a:srgbClr val="333333"/>
                </a:solidFill>
                <a:latin typeface="Hind"/>
                <a:ea typeface="Hind"/>
                <a:cs typeface="Hind"/>
                <a:sym typeface="Hind"/>
              </a:rPr>
              <a:t> </a:t>
            </a:r>
            <a:r>
              <a:rPr lang="en" sz="1200" u="sng">
                <a:solidFill>
                  <a:srgbClr val="333333"/>
                </a:solidFill>
                <a:latin typeface="Hind"/>
                <a:ea typeface="Hind"/>
                <a:cs typeface="Hind"/>
                <a:sym typeface="Hind"/>
              </a:rPr>
              <a:t>The observed correlations do not imply causation</a:t>
            </a:r>
            <a:r>
              <a:rPr lang="en" sz="1200">
                <a:solidFill>
                  <a:srgbClr val="333333"/>
                </a:solidFill>
                <a:latin typeface="Hind"/>
                <a:ea typeface="Hind"/>
                <a:cs typeface="Hind"/>
                <a:sym typeface="Hind"/>
              </a:rPr>
              <a:t>, and there may be other underlying factors affecting these patterns.</a:t>
            </a:r>
            <a:endParaRPr sz="1200">
              <a:solidFill>
                <a:srgbClr val="333333"/>
              </a:solidFill>
              <a:latin typeface="Hind"/>
              <a:ea typeface="Hind"/>
              <a:cs typeface="Hind"/>
              <a:sym typeface="Hind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33333"/>
              </a:solidFill>
              <a:latin typeface="Hind"/>
              <a:ea typeface="Hind"/>
              <a:cs typeface="Hind"/>
              <a:sym typeface="Hind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Hind"/>
              <a:buChar char="-"/>
            </a:pPr>
            <a:r>
              <a:rPr b="1" lang="en" sz="1200">
                <a:solidFill>
                  <a:srgbClr val="333333"/>
                </a:solidFill>
                <a:latin typeface="Hind"/>
                <a:ea typeface="Hind"/>
                <a:cs typeface="Hind"/>
                <a:sym typeface="Hind"/>
              </a:rPr>
              <a:t>Healthcare Disparities</a:t>
            </a:r>
            <a:r>
              <a:rPr lang="en" sz="1200">
                <a:solidFill>
                  <a:srgbClr val="333333"/>
                </a:solidFill>
                <a:latin typeface="Hind"/>
                <a:ea typeface="Hind"/>
                <a:cs typeface="Hind"/>
                <a:sym typeface="Hind"/>
              </a:rPr>
              <a:t>: The disparities related to income and healthcare access highlight a need for further research into the socioeconomic factors affecting healthcare utilization.</a:t>
            </a:r>
            <a:endParaRPr sz="1200">
              <a:solidFill>
                <a:srgbClr val="333333"/>
              </a:solidFill>
              <a:latin typeface="Hind"/>
              <a:ea typeface="Hind"/>
              <a:cs typeface="Hind"/>
              <a:sym typeface="Hi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2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43"/>
          <p:cNvSpPr txBox="1"/>
          <p:nvPr>
            <p:ph type="title"/>
          </p:nvPr>
        </p:nvSpPr>
        <p:spPr>
          <a:xfrm>
            <a:off x="720000" y="-8837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Bivariate analysis</a:t>
            </a:r>
            <a:endParaRPr sz="2300"/>
          </a:p>
        </p:txBody>
      </p:sp>
      <p:pic>
        <p:nvPicPr>
          <p:cNvPr id="516" name="Google Shape;516;p43"/>
          <p:cNvPicPr preferRelativeResize="0"/>
          <p:nvPr/>
        </p:nvPicPr>
        <p:blipFill rotWithShape="1">
          <a:blip r:embed="rId3">
            <a:alphaModFix/>
          </a:blip>
          <a:srcRect b="0" l="0" r="1048" t="1048"/>
          <a:stretch/>
        </p:blipFill>
        <p:spPr>
          <a:xfrm>
            <a:off x="-81650" y="445027"/>
            <a:ext cx="453389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7" name="Google Shape;517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4038" y="445025"/>
            <a:ext cx="2667925" cy="1872086"/>
          </a:xfrm>
          <a:prstGeom prst="rect">
            <a:avLst/>
          </a:prstGeom>
          <a:noFill/>
          <a:ln>
            <a:noFill/>
          </a:ln>
        </p:spPr>
      </p:pic>
      <p:pic>
        <p:nvPicPr>
          <p:cNvPr id="518" name="Google Shape;518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84775" y="906625"/>
            <a:ext cx="2511294" cy="1872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6325" y="2750200"/>
            <a:ext cx="2667915" cy="177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" name="Google Shape;520;p4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507562" y="2369200"/>
            <a:ext cx="2347074" cy="1668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21" name="Google Shape;521;p4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343324" y="130700"/>
            <a:ext cx="2511299" cy="1830123"/>
          </a:xfrm>
          <a:prstGeom prst="rect">
            <a:avLst/>
          </a:prstGeom>
          <a:noFill/>
          <a:ln>
            <a:noFill/>
          </a:ln>
        </p:spPr>
      </p:pic>
      <p:pic>
        <p:nvPicPr>
          <p:cNvPr id="522" name="Google Shape;522;p4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139465" y="2891650"/>
            <a:ext cx="2865059" cy="2060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inancial Management in Healthcare - Master of Science in Health Administration by Slidesgo">
  <a:themeElements>
    <a:clrScheme name="Simple Light">
      <a:dk1>
        <a:srgbClr val="0B3656"/>
      </a:dk1>
      <a:lt1>
        <a:srgbClr val="FFFFFF"/>
      </a:lt1>
      <a:dk2>
        <a:srgbClr val="3D4346"/>
      </a:dk2>
      <a:lt2>
        <a:srgbClr val="1977A4"/>
      </a:lt2>
      <a:accent1>
        <a:srgbClr val="77BEE0"/>
      </a:accent1>
      <a:accent2>
        <a:srgbClr val="CFE7EF"/>
      </a:accent2>
      <a:accent3>
        <a:srgbClr val="E6F3F9"/>
      </a:accent3>
      <a:accent4>
        <a:srgbClr val="F1F8FA"/>
      </a:accent4>
      <a:accent5>
        <a:srgbClr val="FFFFFF"/>
      </a:accent5>
      <a:accent6>
        <a:srgbClr val="FFFFFF"/>
      </a:accent6>
      <a:hlink>
        <a:srgbClr val="3D434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